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57" r:id="rId4"/>
    <p:sldId id="258" r:id="rId5"/>
    <p:sldId id="260" r:id="rId6"/>
    <p:sldId id="259" r:id="rId7"/>
    <p:sldId id="261" r:id="rId8"/>
    <p:sldId id="266" r:id="rId9"/>
    <p:sldId id="263" r:id="rId10"/>
    <p:sldId id="264" r:id="rId11"/>
    <p:sldId id="271" r:id="rId12"/>
    <p:sldId id="267" r:id="rId13"/>
    <p:sldId id="265" r:id="rId14"/>
    <p:sldId id="269" r:id="rId15"/>
    <p:sldId id="262" r:id="rId16"/>
    <p:sldId id="272" r:id="rId17"/>
    <p:sldId id="275" r:id="rId18"/>
    <p:sldId id="274" r:id="rId1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BC3"/>
    <a:srgbClr val="C09B8F"/>
    <a:srgbClr val="C05200"/>
    <a:srgbClr val="C07A54"/>
    <a:srgbClr val="C08361"/>
    <a:srgbClr val="C07C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46"/>
    <p:restoredTop sz="94721"/>
  </p:normalViewPr>
  <p:slideViewPr>
    <p:cSldViewPr snapToGrid="0" snapToObjects="1">
      <p:cViewPr>
        <p:scale>
          <a:sx n="66" d="100"/>
          <a:sy n="66" d="100"/>
        </p:scale>
        <p:origin x="1650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E471E-19CD-1742-9B21-3AFC80DB7177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9789E-91BD-ED44-A3D0-3E27D9C281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741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90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359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085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745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8F70B-6A53-7346-907F-55C21F020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CE485D-29B4-6A4D-9321-6750C4A10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82CDE-2688-E541-9DA3-35400C50E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EC60D-34D4-9445-AC87-467E4D07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903DE-AC7A-9E4D-9934-8ED9AAE4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3050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E75C8-967A-684B-9C9F-4272CF8B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B176DE-18F2-4144-B698-4802C0823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D15C0-4914-B747-B90F-0FA68D5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798C2-DD5B-E441-984B-705574CF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A88B6-F0E4-684B-B2E2-3B2E875E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4673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B8422B-5FB6-BC46-98D3-C20BE6568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136159-2C2F-A945-8DFF-EA26A59A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4703F-760B-B84A-B04E-E5030456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1C90FA-2E7F-D54A-B9B0-ACECB2644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48113-C16E-EB4B-A7B5-683EDBDE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0152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8F70B-6A53-7346-907F-55C21F020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CE485D-29B4-6A4D-9321-6750C4A10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82CDE-2688-E541-9DA3-35400C50E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EC60D-34D4-9445-AC87-467E4D07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903DE-AC7A-9E4D-9934-8ED9AAE4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9810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CADB3-B793-1A47-A310-A2E3E08D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B017E-905B-EE40-90C2-E4350F120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C403F-A9CB-6A4F-BC2B-63C8F97B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B59F12-50E1-414A-9B65-F7E358C7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FBB7F1-522C-B642-98B4-6F146C17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2252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29C2A-1994-F742-B4B2-3286F8FF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E1EF49-9B38-2144-95D5-6E3A91409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1DA7B2-03B2-504C-B3F2-C0865EFC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7BA25-F97F-7345-BD80-D02528873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82383-340C-C74A-B8AE-5CFA7960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2685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D1A7-B34B-CF43-95E8-FC8B29F9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5757E-1618-0D41-BAD6-1438A0C20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F5EB8-4760-8345-A65A-7A42D1A77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EB1628-6533-E743-B805-F1E2D69C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8DCAA-ADC4-DA4D-ABEE-B9C98EFD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860A9C-B968-B84B-B6B3-AA8726B8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0348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BF5C0-3AF4-EE42-8F23-66B8CC5E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254399-48AC-C348-947E-5CC487444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64DA4-02E3-2B47-AB31-E495D50C6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3EC5E7-BA75-E44E-99C2-4CE011598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645E5E-35B1-EF46-B794-8565CFA57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AE945A-3684-EF43-B43A-A8E66CE4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96EE82-F520-3043-9AD4-53066B6F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75CA56-C35B-EB44-834C-44982325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668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278A1-3DEF-E140-B4AF-43B0967E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9DB74-35BB-2443-99C0-181286E2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853AC9-C0BB-C44E-8BDA-23019B3E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75F8A-3218-D64F-9B1E-9B1599FD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3954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73A2A2-69D0-884F-9AD7-E9C5A79A2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B2B739-AEA6-5E47-B4FE-4CA96F4A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750395-1112-794F-B589-0C957114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667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647F9-8CAD-5840-95D3-AFF3D5C2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41D182-8EEE-9345-9B21-3DE1B82D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182FEB-2186-2745-90C3-99F75BE3B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1BADB7-06AE-DA40-A130-FF8FA895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86B540-2431-3E49-9A1E-B19ECE26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D4538-8C82-354C-B9A2-A3D2AA3A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2187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CADB3-B793-1A47-A310-A2E3E08D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B017E-905B-EE40-90C2-E4350F120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C403F-A9CB-6A4F-BC2B-63C8F97B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B59F12-50E1-414A-9B65-F7E358C7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FBB7F1-522C-B642-98B4-6F146C17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268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0FBF7-017B-F643-A4BF-C4F2B2F6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72B71F-1EC0-1349-BC98-C11B8A8DE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CD7606-F02B-9F4E-9714-63117586B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92B6F-00A6-7D43-9263-B62AD1D51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6FF8FA-AEF9-034D-8D32-F9CCE77A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FF2F23-2ADC-7846-BA20-76AB06FE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2469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E75C8-967A-684B-9C9F-4272CF8B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B176DE-18F2-4144-B698-4802C0823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D15C0-4914-B747-B90F-0FA68D5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798C2-DD5B-E441-984B-705574CF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A88B6-F0E4-684B-B2E2-3B2E875E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7339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B8422B-5FB6-BC46-98D3-C20BE6568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136159-2C2F-A945-8DFF-EA26A59A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4703F-760B-B84A-B04E-E5030456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1C90FA-2E7F-D54A-B9B0-ACECB2644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48113-C16E-EB4B-A7B5-683EDBDE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5636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29C2A-1994-F742-B4B2-3286F8FF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E1EF49-9B38-2144-95D5-6E3A91409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1DA7B2-03B2-504C-B3F2-C0865EFC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7BA25-F97F-7345-BD80-D02528873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82383-340C-C74A-B8AE-5CFA7960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4742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D1A7-B34B-CF43-95E8-FC8B29F9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5757E-1618-0D41-BAD6-1438A0C20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F5EB8-4760-8345-A65A-7A42D1A77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EB1628-6533-E743-B805-F1E2D69C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8DCAA-ADC4-DA4D-ABEE-B9C98EFD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860A9C-B968-B84B-B6B3-AA8726B8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5405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BF5C0-3AF4-EE42-8F23-66B8CC5E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254399-48AC-C348-947E-5CC487444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64DA4-02E3-2B47-AB31-E495D50C6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3EC5E7-BA75-E44E-99C2-4CE011598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645E5E-35B1-EF46-B794-8565CFA57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AE945A-3684-EF43-B43A-A8E66CE4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96EE82-F520-3043-9AD4-53066B6F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75CA56-C35B-EB44-834C-44982325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524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278A1-3DEF-E140-B4AF-43B0967E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9DB74-35BB-2443-99C0-181286E2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853AC9-C0BB-C44E-8BDA-23019B3E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75F8A-3218-D64F-9B1E-9B1599FD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0044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73A2A2-69D0-884F-9AD7-E9C5A79A2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B2B739-AEA6-5E47-B4FE-4CA96F4A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750395-1112-794F-B589-0C957114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257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647F9-8CAD-5840-95D3-AFF3D5C2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41D182-8EEE-9345-9B21-3DE1B82D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182FEB-2186-2745-90C3-99F75BE3B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1BADB7-06AE-DA40-A130-FF8FA895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86B540-2431-3E49-9A1E-B19ECE26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D4538-8C82-354C-B9A2-A3D2AA3A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579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0FBF7-017B-F643-A4BF-C4F2B2F6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72B71F-1EC0-1349-BC98-C11B8A8DE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CD7606-F02B-9F4E-9714-63117586B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92B6F-00A6-7D43-9263-B62AD1D51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6FF8FA-AEF9-034D-8D32-F9CCE77A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FF2F23-2ADC-7846-BA20-76AB06FE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759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2B440E-A07D-4146-86EC-F1B97CE14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5E6D3-1990-504F-B8BD-0E53623B2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492AD-9964-2E43-AFBA-861BA81E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AE6A3-2471-0242-BB83-16B7CD146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E93BD-74E2-1147-88B4-FB842D159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4119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2B440E-A07D-4146-86EC-F1B97CE14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5E6D3-1990-504F-B8BD-0E53623B2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492AD-9964-2E43-AFBA-861BA81E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6560F-63BF-F748-B2F2-66AB43277E93}" type="datetimeFigureOut">
              <a:rPr kumimoji="1" lang="ko-Kore-KR" altLang="en-US" smtClean="0"/>
              <a:t>11/01/2021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AE6A3-2471-0242-BB83-16B7CD146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E93BD-74E2-1147-88B4-FB842D159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222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56525/openapi.do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ata.go.kr/data/15037577/openapi.do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63096/openapi.do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ata.go.kr/data/15084591/openapi.do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uciml/mushroom-classification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b4y40kFhL4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Evp6oQst0v8" TargetMode="External"/><Relationship Id="rId5" Type="http://schemas.openxmlformats.org/officeDocument/2006/relationships/hyperlink" Target="https://www.youtube.com/watch?v=I5F_CRi8gbA" TargetMode="External"/><Relationship Id="rId4" Type="http://schemas.openxmlformats.org/officeDocument/2006/relationships/hyperlink" Target="https://www.youtube.com/watch?v=FJBUkb4aXZk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tn.co.kr/_ln/0134_202007231538401641" TargetMode="External"/><Relationship Id="rId3" Type="http://schemas.openxmlformats.org/officeDocument/2006/relationships/hyperlink" Target="http://openapi.nature.go.kr/openapi/service/rest/FungiService" TargetMode="External"/><Relationship Id="rId7" Type="http://schemas.openxmlformats.org/officeDocument/2006/relationships/hyperlink" Target="https://www.kaggle.com/uciml/mushroom-classification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apis.data.go.kr/1390804/NihhsRdaLifeInfo" TargetMode="External"/><Relationship Id="rId5" Type="http://schemas.openxmlformats.org/officeDocument/2006/relationships/hyperlink" Target="http://apis.data.go.kr/1400119/KffniService1" TargetMode="External"/><Relationship Id="rId4" Type="http://schemas.openxmlformats.org/officeDocument/2006/relationships/hyperlink" Target="http://apis.data.go.kr/1390804/NihhsMushroomImageInfo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>
            <a:extLst>
              <a:ext uri="{FF2B5EF4-FFF2-40B4-BE49-F238E27FC236}">
                <a16:creationId xmlns:a16="http://schemas.microsoft.com/office/drawing/2014/main" id="{A76BD849-F505-2B41-892A-01B71104EB34}"/>
              </a:ext>
            </a:extLst>
          </p:cNvPr>
          <p:cNvSpPr/>
          <p:nvPr/>
        </p:nvSpPr>
        <p:spPr>
          <a:xfrm>
            <a:off x="1" y="-126746"/>
            <a:ext cx="5932232" cy="6857999"/>
          </a:xfrm>
          <a:custGeom>
            <a:avLst/>
            <a:gdLst>
              <a:gd name="connsiteX0" fmla="*/ 0 w 5932232"/>
              <a:gd name="connsiteY0" fmla="*/ 0 h 6857999"/>
              <a:gd name="connsiteX1" fmla="*/ 3497951 w 5932232"/>
              <a:gd name="connsiteY1" fmla="*/ 0 h 6857999"/>
              <a:gd name="connsiteX2" fmla="*/ 5932232 w 5932232"/>
              <a:gd name="connsiteY2" fmla="*/ 4868560 h 6857999"/>
              <a:gd name="connsiteX3" fmla="*/ 4937513 w 5932232"/>
              <a:gd name="connsiteY3" fmla="*/ 6857999 h 6857999"/>
              <a:gd name="connsiteX4" fmla="*/ 0 w 5932232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2232" h="6857999">
                <a:moveTo>
                  <a:pt x="0" y="0"/>
                </a:moveTo>
                <a:lnTo>
                  <a:pt x="3497951" y="0"/>
                </a:lnTo>
                <a:lnTo>
                  <a:pt x="5932232" y="4868560"/>
                </a:lnTo>
                <a:lnTo>
                  <a:pt x="493751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832CD9F5-2A21-7F4F-BF59-972617BC28D3}"/>
              </a:ext>
            </a:extLst>
          </p:cNvPr>
          <p:cNvSpPr/>
          <p:nvPr/>
        </p:nvSpPr>
        <p:spPr>
          <a:xfrm>
            <a:off x="5631255" y="1306153"/>
            <a:ext cx="3989340" cy="3476220"/>
          </a:xfrm>
          <a:prstGeom prst="hexagon">
            <a:avLst/>
          </a:prstGeom>
          <a:noFill/>
          <a:ln w="127000">
            <a:solidFill>
              <a:srgbClr val="C083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26CEF0B0-9470-204A-B1BD-08863AE8B1FB}"/>
              </a:ext>
            </a:extLst>
          </p:cNvPr>
          <p:cNvSpPr/>
          <p:nvPr/>
        </p:nvSpPr>
        <p:spPr>
          <a:xfrm rot="10800000">
            <a:off x="4782654" y="0"/>
            <a:ext cx="2374490" cy="2374490"/>
          </a:xfrm>
          <a:prstGeom prst="triangle">
            <a:avLst/>
          </a:pr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3689DA97-E56A-FB41-A078-1630A442EEA7}"/>
              </a:ext>
            </a:extLst>
          </p:cNvPr>
          <p:cNvSpPr/>
          <p:nvPr/>
        </p:nvSpPr>
        <p:spPr>
          <a:xfrm>
            <a:off x="6388770" y="-1"/>
            <a:ext cx="2374490" cy="1286316"/>
          </a:xfrm>
          <a:custGeom>
            <a:avLst/>
            <a:gdLst>
              <a:gd name="connsiteX0" fmla="*/ 643158 w 2374490"/>
              <a:gd name="connsiteY0" fmla="*/ 0 h 1286316"/>
              <a:gd name="connsiteX1" fmla="*/ 1731332 w 2374490"/>
              <a:gd name="connsiteY1" fmla="*/ 0 h 1286316"/>
              <a:gd name="connsiteX2" fmla="*/ 2374490 w 2374490"/>
              <a:gd name="connsiteY2" fmla="*/ 1286316 h 1286316"/>
              <a:gd name="connsiteX3" fmla="*/ 0 w 2374490"/>
              <a:gd name="connsiteY3" fmla="*/ 1286316 h 128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1286316">
                <a:moveTo>
                  <a:pt x="643158" y="0"/>
                </a:moveTo>
                <a:lnTo>
                  <a:pt x="1731332" y="0"/>
                </a:lnTo>
                <a:lnTo>
                  <a:pt x="2374490" y="1286316"/>
                </a:lnTo>
                <a:lnTo>
                  <a:pt x="0" y="1286316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5632CF89-B52E-E747-8744-9745F4374CA1}"/>
              </a:ext>
            </a:extLst>
          </p:cNvPr>
          <p:cNvSpPr/>
          <p:nvPr/>
        </p:nvSpPr>
        <p:spPr>
          <a:xfrm rot="10800000">
            <a:off x="8061910" y="0"/>
            <a:ext cx="4130090" cy="5513180"/>
          </a:xfrm>
          <a:custGeom>
            <a:avLst/>
            <a:gdLst>
              <a:gd name="connsiteX0" fmla="*/ 4130090 w 4130090"/>
              <a:gd name="connsiteY0" fmla="*/ 5513180 h 5513180"/>
              <a:gd name="connsiteX1" fmla="*/ 0 w 4130090"/>
              <a:gd name="connsiteY1" fmla="*/ 5513180 h 5513180"/>
              <a:gd name="connsiteX2" fmla="*/ 0 w 4130090"/>
              <a:gd name="connsiteY2" fmla="*/ 2747000 h 5513180"/>
              <a:gd name="connsiteX3" fmla="*/ 1373500 w 4130090"/>
              <a:gd name="connsiteY3" fmla="*/ 0 h 551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090" h="5513180">
                <a:moveTo>
                  <a:pt x="4130090" y="5513180"/>
                </a:moveTo>
                <a:lnTo>
                  <a:pt x="0" y="5513180"/>
                </a:lnTo>
                <a:lnTo>
                  <a:pt x="0" y="2747000"/>
                </a:lnTo>
                <a:lnTo>
                  <a:pt x="1373500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F5212423-D142-764E-8B05-E204C7595273}"/>
              </a:ext>
            </a:extLst>
          </p:cNvPr>
          <p:cNvSpPr/>
          <p:nvPr/>
        </p:nvSpPr>
        <p:spPr>
          <a:xfrm>
            <a:off x="7742164" y="-1"/>
            <a:ext cx="4449836" cy="6852725"/>
          </a:xfrm>
          <a:custGeom>
            <a:avLst/>
            <a:gdLst>
              <a:gd name="connsiteX0" fmla="*/ 3426363 w 4449836"/>
              <a:gd name="connsiteY0" fmla="*/ 0 h 6852725"/>
              <a:gd name="connsiteX1" fmla="*/ 3780324 w 4449836"/>
              <a:gd name="connsiteY1" fmla="*/ 0 h 6852725"/>
              <a:gd name="connsiteX2" fmla="*/ 4449836 w 4449836"/>
              <a:gd name="connsiteY2" fmla="*/ 1339025 h 6852725"/>
              <a:gd name="connsiteX3" fmla="*/ 4449836 w 4449836"/>
              <a:gd name="connsiteY3" fmla="*/ 6852725 h 6852725"/>
              <a:gd name="connsiteX4" fmla="*/ 0 w 4449836"/>
              <a:gd name="connsiteY4" fmla="*/ 6852725 h 68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9836" h="6852725">
                <a:moveTo>
                  <a:pt x="3426363" y="0"/>
                </a:moveTo>
                <a:lnTo>
                  <a:pt x="3780324" y="0"/>
                </a:lnTo>
                <a:lnTo>
                  <a:pt x="4449836" y="1339025"/>
                </a:lnTo>
                <a:lnTo>
                  <a:pt x="4449836" y="6852725"/>
                </a:lnTo>
                <a:lnTo>
                  <a:pt x="0" y="6852725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0494EEB1-6DA7-D34C-8A77-B1B1E2CFA23F}"/>
              </a:ext>
            </a:extLst>
          </p:cNvPr>
          <p:cNvSpPr/>
          <p:nvPr/>
        </p:nvSpPr>
        <p:spPr>
          <a:xfrm rot="10800000">
            <a:off x="7157144" y="4740137"/>
            <a:ext cx="2374490" cy="2112587"/>
          </a:xfrm>
          <a:custGeom>
            <a:avLst/>
            <a:gdLst>
              <a:gd name="connsiteX0" fmla="*/ 2374490 w 2374490"/>
              <a:gd name="connsiteY0" fmla="*/ 2112587 h 2112587"/>
              <a:gd name="connsiteX1" fmla="*/ 0 w 2374490"/>
              <a:gd name="connsiteY1" fmla="*/ 2112587 h 2112587"/>
              <a:gd name="connsiteX2" fmla="*/ 1056293 w 2374490"/>
              <a:gd name="connsiteY2" fmla="*/ 0 h 2112587"/>
              <a:gd name="connsiteX3" fmla="*/ 1318197 w 2374490"/>
              <a:gd name="connsiteY3" fmla="*/ 0 h 211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2112587">
                <a:moveTo>
                  <a:pt x="2374490" y="2112587"/>
                </a:moveTo>
                <a:lnTo>
                  <a:pt x="0" y="2112587"/>
                </a:lnTo>
                <a:lnTo>
                  <a:pt x="1056293" y="0"/>
                </a:lnTo>
                <a:lnTo>
                  <a:pt x="1318197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자유형 38">
            <a:extLst>
              <a:ext uri="{FF2B5EF4-FFF2-40B4-BE49-F238E27FC236}">
                <a16:creationId xmlns:a16="http://schemas.microsoft.com/office/drawing/2014/main" id="{166BCBCE-1D9F-144A-9B6B-98463E2442BF}"/>
              </a:ext>
            </a:extLst>
          </p:cNvPr>
          <p:cNvSpPr/>
          <p:nvPr/>
        </p:nvSpPr>
        <p:spPr>
          <a:xfrm>
            <a:off x="5452015" y="5034588"/>
            <a:ext cx="6070624" cy="1818136"/>
          </a:xfrm>
          <a:custGeom>
            <a:avLst/>
            <a:gdLst>
              <a:gd name="connsiteX0" fmla="*/ 909068 w 6070624"/>
              <a:gd name="connsiteY0" fmla="*/ 0 h 1818136"/>
              <a:gd name="connsiteX1" fmla="*/ 5161556 w 6070624"/>
              <a:gd name="connsiteY1" fmla="*/ 0 h 1818136"/>
              <a:gd name="connsiteX2" fmla="*/ 6070624 w 6070624"/>
              <a:gd name="connsiteY2" fmla="*/ 1818136 h 1818136"/>
              <a:gd name="connsiteX3" fmla="*/ 0 w 6070624"/>
              <a:gd name="connsiteY3" fmla="*/ 1818136 h 181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0624" h="1818136">
                <a:moveTo>
                  <a:pt x="909068" y="0"/>
                </a:moveTo>
                <a:lnTo>
                  <a:pt x="5161556" y="0"/>
                </a:lnTo>
                <a:lnTo>
                  <a:pt x="6070624" y="1818136"/>
                </a:lnTo>
                <a:lnTo>
                  <a:pt x="0" y="1818136"/>
                </a:lnTo>
                <a:close/>
              </a:path>
            </a:pathLst>
          </a:cu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육각형[H] 17">
            <a:extLst>
              <a:ext uri="{FF2B5EF4-FFF2-40B4-BE49-F238E27FC236}">
                <a16:creationId xmlns:a16="http://schemas.microsoft.com/office/drawing/2014/main" id="{5ED73CA9-AAA4-594B-9D00-819B3CE6768B}"/>
              </a:ext>
            </a:extLst>
          </p:cNvPr>
          <p:cNvSpPr/>
          <p:nvPr/>
        </p:nvSpPr>
        <p:spPr>
          <a:xfrm>
            <a:off x="9219798" y="291318"/>
            <a:ext cx="3008112" cy="2563298"/>
          </a:xfrm>
          <a:prstGeom prst="hexagon">
            <a:avLst/>
          </a:pr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E6073-29BC-7C47-ADE6-968CBDB2BF07}"/>
              </a:ext>
            </a:extLst>
          </p:cNvPr>
          <p:cNvSpPr txBox="1"/>
          <p:nvPr/>
        </p:nvSpPr>
        <p:spPr>
          <a:xfrm>
            <a:off x="342900" y="2895813"/>
            <a:ext cx="704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800" b="1" dirty="0" smtClean="0">
                <a:solidFill>
                  <a:prstClr val="black"/>
                </a:solidFill>
              </a:rPr>
              <a:t>Project </a:t>
            </a:r>
            <a:r>
              <a:rPr kumimoji="1" lang="en-US" altLang="ko-Kore-KR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Mushroom</a:t>
            </a:r>
            <a:endParaRPr kumimoji="1" lang="ko-Kore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7138" y="4196033"/>
            <a:ext cx="5039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김기영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박민재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 smtClean="0">
                <a:solidFill>
                  <a:prstClr val="black"/>
                </a:solidFill>
                <a:latin typeface="+mn-ea"/>
              </a:rPr>
              <a:t>김재현</a:t>
            </a:r>
            <a:r>
              <a:rPr kumimoji="1" lang="en-US" altLang="ko-KR" dirty="0" smtClean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 smtClean="0">
                <a:solidFill>
                  <a:prstClr val="black"/>
                </a:solidFill>
                <a:latin typeface="+mn-ea"/>
              </a:rPr>
              <a:t>문수인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김지원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장현우</a:t>
            </a:r>
            <a:endParaRPr kumimoji="1" lang="ko-Kore-KR" alt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3AE7FC-2ED4-3F45-A5DE-E9E2635CAD10}"/>
              </a:ext>
            </a:extLst>
          </p:cNvPr>
          <p:cNvSpPr txBox="1"/>
          <p:nvPr/>
        </p:nvSpPr>
        <p:spPr>
          <a:xfrm>
            <a:off x="-82274" y="7038"/>
            <a:ext cx="4251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플레이데이터 빅데이터 엔지니어 </a:t>
            </a:r>
            <a:r>
              <a:rPr kumimoji="1" lang="en-US" altLang="ko-KR" sz="1400" b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6</a:t>
            </a:r>
            <a:r>
              <a:rPr kumimoji="1" lang="ko-KR" altLang="en-US" sz="1400" b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기</a:t>
            </a:r>
            <a:endParaRPr kumimoji="1" lang="en-US" altLang="en-US" sz="1400" b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3AE7FC-2ED4-3F45-A5DE-E9E2635CAD10}"/>
              </a:ext>
            </a:extLst>
          </p:cNvPr>
          <p:cNvSpPr txBox="1"/>
          <p:nvPr/>
        </p:nvSpPr>
        <p:spPr>
          <a:xfrm>
            <a:off x="2071977" y="3561982"/>
            <a:ext cx="142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en-US" sz="1800" b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Final Project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932233" y="6503230"/>
            <a:ext cx="6388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dirty="0">
                <a:solidFill>
                  <a:prstClr val="black"/>
                </a:solidFill>
              </a:rPr>
              <a:t>https://github.com/FinalMushrooms/Playdata_Final_Mushrooms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85905" y="3885259"/>
            <a:ext cx="2040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dirty="0">
                <a:solidFill>
                  <a:prstClr val="black"/>
                </a:solidFill>
              </a:rPr>
              <a:t>21.10.13 ~ 21.11.05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136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사용 기술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3" y="1728111"/>
            <a:ext cx="1074052" cy="10740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15" y="5350406"/>
            <a:ext cx="1633151" cy="8790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782" y="1402719"/>
            <a:ext cx="1321577" cy="14856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91" y="1547043"/>
            <a:ext cx="1507818" cy="12232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2" y="5601212"/>
            <a:ext cx="1873737" cy="7575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4666" y="3513151"/>
            <a:ext cx="1202590" cy="152145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91" y="5447957"/>
            <a:ext cx="2093549" cy="94250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62" y="5670709"/>
            <a:ext cx="2004439" cy="4970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05" y="1224719"/>
            <a:ext cx="1544977" cy="184161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061" y="3964095"/>
            <a:ext cx="2294952" cy="57598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2" y="3681989"/>
            <a:ext cx="1465934" cy="116608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85" y="3814197"/>
            <a:ext cx="3592960" cy="87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4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800" dirty="0" smtClean="0">
                <a:solidFill>
                  <a:schemeClr val="bg1">
                    <a:lumMod val="95000"/>
                  </a:schemeClr>
                </a:solidFill>
              </a:rPr>
              <a:t>API </a:t>
            </a:r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8" y="1390058"/>
            <a:ext cx="741740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산림청 </a:t>
            </a:r>
            <a:r>
              <a:rPr kumimoji="1" lang="ko-KR" altLang="en-US" dirty="0" err="1" smtClean="0">
                <a:latin typeface="+mn-ea"/>
              </a:rPr>
              <a:t>국립수목원</a:t>
            </a:r>
            <a:r>
              <a:rPr kumimoji="1" lang="ko-KR" altLang="en-US" dirty="0" smtClean="0">
                <a:latin typeface="+mn-ea"/>
              </a:rPr>
              <a:t> </a:t>
            </a:r>
            <a:r>
              <a:rPr kumimoji="1" lang="ko-KR" altLang="en-US" dirty="0" err="1" smtClean="0">
                <a:latin typeface="+mn-ea"/>
              </a:rPr>
              <a:t>버섯자원</a:t>
            </a:r>
            <a:r>
              <a:rPr kumimoji="1" lang="ko-KR" altLang="en-US" dirty="0" smtClean="0">
                <a:latin typeface="+mn-ea"/>
              </a:rPr>
              <a:t> 서비스</a:t>
            </a:r>
            <a:endParaRPr kumimoji="1" lang="en-US" altLang="ko-KR" dirty="0" smtClean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3"/>
              </a:rPr>
              <a:t>https://</a:t>
            </a:r>
            <a:r>
              <a:rPr lang="ko-KR" altLang="ko-KR" dirty="0" smtClean="0">
                <a:cs typeface="+mn-lt"/>
                <a:hlinkClick r:id="rId3"/>
              </a:rPr>
              <a:t>www.data.go.kr/data/15056525/openapi.do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 smtClean="0">
                <a:cs typeface="+mn-lt"/>
              </a:rPr>
              <a:t>활용 정보 </a:t>
            </a:r>
            <a:r>
              <a:rPr kumimoji="1" lang="en-US" altLang="ko-KR" dirty="0" smtClean="0">
                <a:cs typeface="+mn-lt"/>
              </a:rPr>
              <a:t>: </a:t>
            </a:r>
            <a:r>
              <a:rPr kumimoji="1" lang="ko-KR" altLang="en-US" dirty="0" smtClean="0">
                <a:cs typeface="+mn-lt"/>
              </a:rPr>
              <a:t>한국 명</a:t>
            </a:r>
            <a:r>
              <a:rPr kumimoji="1" lang="en-US" altLang="ko-KR" dirty="0" smtClean="0">
                <a:cs typeface="+mn-lt"/>
              </a:rPr>
              <a:t>, </a:t>
            </a:r>
            <a:r>
              <a:rPr kumimoji="1" lang="ko-KR" altLang="en-US" dirty="0" smtClean="0">
                <a:cs typeface="+mn-lt"/>
              </a:rPr>
              <a:t>학명</a:t>
            </a:r>
            <a:r>
              <a:rPr kumimoji="1" lang="en-US" altLang="ko-KR" dirty="0" smtClean="0">
                <a:cs typeface="+mn-lt"/>
              </a:rPr>
              <a:t>, </a:t>
            </a:r>
            <a:r>
              <a:rPr kumimoji="1" lang="ko-KR" altLang="en-US" dirty="0" smtClean="0">
                <a:cs typeface="+mn-lt"/>
              </a:rPr>
              <a:t>도감 번호</a:t>
            </a:r>
            <a:r>
              <a:rPr kumimoji="1" lang="en-US" altLang="ko-KR" dirty="0" smtClean="0">
                <a:cs typeface="+mn-lt"/>
              </a:rPr>
              <a:t>, </a:t>
            </a:r>
            <a:r>
              <a:rPr kumimoji="1" lang="ko-KR" altLang="en-US" dirty="0" smtClean="0">
                <a:cs typeface="+mn-lt"/>
              </a:rPr>
              <a:t>독성 여부</a:t>
            </a:r>
            <a:r>
              <a:rPr kumimoji="1" lang="en-US" altLang="ko-KR" dirty="0" smtClean="0">
                <a:cs typeface="+mn-lt"/>
              </a:rPr>
              <a:t>, </a:t>
            </a:r>
            <a:r>
              <a:rPr kumimoji="1" lang="ko-KR" altLang="en-US" dirty="0" smtClean="0">
                <a:cs typeface="+mn-lt"/>
              </a:rPr>
              <a:t>발생 계절</a:t>
            </a:r>
            <a:r>
              <a:rPr kumimoji="1" lang="en-US" altLang="ko-KR" dirty="0" smtClean="0">
                <a:cs typeface="+mn-lt"/>
              </a:rPr>
              <a:t> </a:t>
            </a:r>
            <a:r>
              <a:rPr kumimoji="1" lang="ko-KR" altLang="en-US" dirty="0" smtClean="0">
                <a:cs typeface="+mn-lt"/>
              </a:rPr>
              <a:t>등 </a:t>
            </a:r>
            <a:endParaRPr kumimoji="1"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kumimoji="1" lang="en-US" altLang="ko-KR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산림청 </a:t>
            </a:r>
            <a:r>
              <a:rPr kumimoji="1" lang="ko-KR" altLang="en-US" dirty="0" err="1">
                <a:latin typeface="+mn-ea"/>
              </a:rPr>
              <a:t>국립수목원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dirty="0" smtClean="0">
                <a:latin typeface="+mn-ea"/>
              </a:rPr>
              <a:t>국가표준 버섯목록서비스</a:t>
            </a:r>
            <a:endParaRPr kumimoji="1" lang="en-US" altLang="ko-KR" dirty="0" smtClean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4"/>
              </a:rPr>
              <a:t>https://</a:t>
            </a:r>
            <a:r>
              <a:rPr lang="ko-KR" altLang="ko-KR" dirty="0" smtClean="0">
                <a:cs typeface="+mn-lt"/>
                <a:hlinkClick r:id="rId4"/>
              </a:rPr>
              <a:t>www.data.go.kr/data/15037577/openapi.do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 smtClean="0"/>
              <a:t>활용 정보 </a:t>
            </a:r>
            <a:r>
              <a:rPr kumimoji="1" lang="en-US" altLang="ko-KR" dirty="0" smtClean="0"/>
              <a:t>:  </a:t>
            </a:r>
            <a:r>
              <a:rPr kumimoji="1" lang="ko-KR" altLang="en-US" dirty="0" smtClean="0"/>
              <a:t>분류군 명 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상위 분류군</a:t>
            </a:r>
            <a:endParaRPr kumimoji="1" lang="en-US" altLang="ko-KR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ko-K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354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solidFill>
                  <a:schemeClr val="bg1">
                    <a:lumMod val="95000"/>
                  </a:schemeClr>
                </a:solidFill>
              </a:rPr>
              <a:t>API</a:t>
            </a:r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 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8" y="1390058"/>
            <a:ext cx="74174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농촌진흥청 국립원예특작과학원 버섯 이미지 조회 서비스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3"/>
              </a:rPr>
              <a:t>https://</a:t>
            </a:r>
            <a:r>
              <a:rPr lang="ko-KR" altLang="ko-KR" dirty="0" smtClean="0">
                <a:cs typeface="+mn-lt"/>
                <a:hlinkClick r:id="rId3"/>
              </a:rPr>
              <a:t>www.data.go.kr/data/15063096/openapi.do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cs typeface="+mn-lt"/>
              </a:rPr>
              <a:t>활용 정보 </a:t>
            </a:r>
            <a:r>
              <a:rPr lang="en-US" altLang="ko-KR" dirty="0" smtClean="0">
                <a:cs typeface="+mn-lt"/>
              </a:rPr>
              <a:t>: </a:t>
            </a:r>
            <a:r>
              <a:rPr lang="ko-KR" altLang="en-US" dirty="0" smtClean="0">
                <a:cs typeface="+mn-lt"/>
              </a:rPr>
              <a:t>버섯 명</a:t>
            </a:r>
            <a:r>
              <a:rPr lang="en-US" altLang="ko-KR" dirty="0" smtClean="0">
                <a:cs typeface="+mn-lt"/>
              </a:rPr>
              <a:t>, </a:t>
            </a:r>
            <a:r>
              <a:rPr lang="ko-KR" altLang="en-US" dirty="0" smtClean="0">
                <a:cs typeface="+mn-lt"/>
              </a:rPr>
              <a:t>이미지 주소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dirty="0"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농촌진흥청 국립원예특작과학원 원예특용작물 요리 조회 서비스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cs typeface="+mn-lt"/>
                <a:hlinkClick r:id="rId4"/>
              </a:rPr>
              <a:t>https://</a:t>
            </a:r>
            <a:r>
              <a:rPr lang="en-US" altLang="ko-KR" dirty="0" smtClean="0">
                <a:cs typeface="+mn-lt"/>
                <a:hlinkClick r:id="rId4"/>
              </a:rPr>
              <a:t>www.data.go.kr/data/15084591/openapi.do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 smtClean="0">
                <a:cs typeface="+mn-lt"/>
              </a:rPr>
              <a:t>활용 정보 </a:t>
            </a:r>
            <a:r>
              <a:rPr kumimoji="1" lang="en-US" altLang="ko-KR" dirty="0" smtClean="0">
                <a:cs typeface="+mn-lt"/>
              </a:rPr>
              <a:t>: </a:t>
            </a:r>
            <a:r>
              <a:rPr kumimoji="1" lang="ko-KR" altLang="en-US" dirty="0" smtClean="0">
                <a:cs typeface="+mn-lt"/>
              </a:rPr>
              <a:t>이미지 주소</a:t>
            </a:r>
            <a:r>
              <a:rPr kumimoji="1" lang="en-US" altLang="ko-KR" dirty="0" smtClean="0">
                <a:cs typeface="+mn-lt"/>
              </a:rPr>
              <a:t>,  </a:t>
            </a:r>
            <a:r>
              <a:rPr kumimoji="1" lang="ko-KR" altLang="en-US" dirty="0" smtClean="0">
                <a:cs typeface="+mn-lt"/>
              </a:rPr>
              <a:t>요리 레시피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18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머신 러닝 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7" y="1390058"/>
            <a:ext cx="103878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+mn-lt"/>
              </a:rPr>
              <a:t>csv </a:t>
            </a:r>
            <a:r>
              <a:rPr lang="ko-KR" altLang="en-US" dirty="0" smtClean="0">
                <a:cs typeface="+mn-lt"/>
              </a:rPr>
              <a:t> 데이터 학습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cs typeface="+mn-lt"/>
              </a:rPr>
              <a:t>버섯의 특징 정보로 독성 여부 이진 분류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cs typeface="+mn-lt"/>
              </a:rPr>
              <a:t>딥러닝</a:t>
            </a:r>
            <a:r>
              <a:rPr lang="ko-KR" altLang="en-US" dirty="0" smtClean="0">
                <a:cs typeface="+mn-lt"/>
              </a:rPr>
              <a:t> 활용 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  <a:hlinkClick r:id="rId3"/>
              </a:rPr>
              <a:t>https://</a:t>
            </a:r>
            <a:r>
              <a:rPr lang="en-US" altLang="ko-KR" dirty="0" smtClean="0">
                <a:cs typeface="+mn-lt"/>
                <a:hlinkClick r:id="rId3"/>
              </a:rPr>
              <a:t>www.kaggle.com/uciml/mushroom-classification</a:t>
            </a:r>
            <a:endParaRPr lang="en-US" altLang="ko-KR" dirty="0" smtClean="0">
              <a:cs typeface="+mn-lt"/>
            </a:endParaRPr>
          </a:p>
          <a:p>
            <a:pPr lvl="1">
              <a:lnSpc>
                <a:spcPct val="200000"/>
              </a:lnSpc>
            </a:pPr>
            <a:endParaRPr lang="en-US" altLang="ko-KR" dirty="0" smtClean="0"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cs typeface="+mn-lt"/>
              </a:rPr>
              <a:t>이미지 학습 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cs typeface="+mn-lt"/>
              </a:rPr>
              <a:t>사진 데이터로 </a:t>
            </a:r>
            <a:r>
              <a:rPr lang="en-US" altLang="ko-KR" dirty="0" smtClean="0">
                <a:cs typeface="+mn-lt"/>
              </a:rPr>
              <a:t>9</a:t>
            </a:r>
            <a:r>
              <a:rPr lang="ko-KR" altLang="en-US" dirty="0" smtClean="0">
                <a:cs typeface="+mn-lt"/>
              </a:rPr>
              <a:t>가지 속으로 분류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+mn-lt"/>
              </a:rPr>
              <a:t>CNN </a:t>
            </a:r>
            <a:r>
              <a:rPr lang="ko-KR" altLang="en-US" dirty="0" smtClean="0">
                <a:cs typeface="+mn-lt"/>
              </a:rPr>
              <a:t>활용 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https://www.kaggle.com/maysee/mushrooms-classification-common-genuss-images</a:t>
            </a:r>
          </a:p>
        </p:txBody>
      </p:sp>
    </p:spTree>
    <p:extLst>
      <p:ext uri="{BB962C8B-B14F-4D97-AF65-F5344CB8AC3E}">
        <p14:creationId xmlns:p14="http://schemas.microsoft.com/office/powerpoint/2010/main" val="24932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참고문헌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3551" y="1272439"/>
            <a:ext cx="103878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cs typeface="+mn-lt"/>
              </a:rPr>
              <a:t>Flowchart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</a:t>
            </a:r>
            <a:r>
              <a:rPr lang="en-US" altLang="ko-KR" sz="1200" dirty="0">
                <a:cs typeface="+mn-lt"/>
              </a:rPr>
              <a:t>://app.diagrams.net/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</a:t>
            </a:r>
            <a:r>
              <a:rPr lang="en-US" altLang="ko-KR" sz="1200" dirty="0">
                <a:cs typeface="+mn-lt"/>
              </a:rPr>
              <a:t>://tcpschool.com/codingmath/flowchart</a:t>
            </a:r>
          </a:p>
          <a:p>
            <a:endParaRPr lang="en-US" altLang="ko-KR" sz="1200" dirty="0" smtClean="0"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cs typeface="+mn-lt"/>
              </a:rPr>
              <a:t>CSS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</a:t>
            </a:r>
            <a:r>
              <a:rPr lang="en-US" altLang="ko-KR" sz="1200" dirty="0">
                <a:cs typeface="+mn-lt"/>
              </a:rPr>
              <a:t>://www.figma.com/file/qWIQAuMmW60sJF00KQogxC/Untitled?node-id=0%3A1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</a:t>
            </a:r>
            <a:r>
              <a:rPr lang="en-US" altLang="ko-KR" sz="1200" dirty="0">
                <a:cs typeface="+mn-lt"/>
              </a:rPr>
              <a:t>://www.remove.bg/ko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</a:t>
            </a:r>
            <a:r>
              <a:rPr lang="en-US" altLang="ko-KR" sz="1200" dirty="0">
                <a:cs typeface="+mn-lt"/>
              </a:rPr>
              <a:t>://www.degraeve.com/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</a:t>
            </a:r>
            <a:r>
              <a:rPr lang="en-US" altLang="ko-KR" sz="1200" dirty="0">
                <a:cs typeface="+mn-lt"/>
              </a:rPr>
              <a:t>://fontawesome.cc/Brands/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</a:t>
            </a:r>
            <a:r>
              <a:rPr lang="en-US" altLang="ko-KR" sz="1200" dirty="0">
                <a:cs typeface="+mn-lt"/>
              </a:rPr>
              <a:t>://loading.io/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</a:t>
            </a:r>
            <a:r>
              <a:rPr lang="en-US" altLang="ko-KR" sz="1200" dirty="0">
                <a:cs typeface="+mn-lt"/>
              </a:rPr>
              <a:t>://startbootstrap.com/theme/coming-soon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</a:t>
            </a:r>
            <a:r>
              <a:rPr lang="en-US" altLang="ko-KR" sz="1200" dirty="0">
                <a:cs typeface="+mn-lt"/>
              </a:rPr>
              <a:t>://www.shutterstock.com/ko/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</a:t>
            </a:r>
            <a:r>
              <a:rPr lang="en-US" altLang="ko-KR" sz="1200" dirty="0">
                <a:cs typeface="+mn-lt"/>
              </a:rPr>
              <a:t>://www.gomlab.com/</a:t>
            </a:r>
          </a:p>
          <a:p>
            <a:r>
              <a:rPr lang="en-US" altLang="ko-KR" sz="1200" dirty="0">
                <a:cs typeface="+mn-lt"/>
              </a:rPr>
              <a:t>	</a:t>
            </a:r>
            <a:endParaRPr lang="en-US" altLang="ko-KR" sz="1200" dirty="0" smtClean="0"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cs typeface="+mn-lt"/>
              </a:rPr>
              <a:t>동영상 </a:t>
            </a:r>
            <a:r>
              <a:rPr lang="ko-KR" altLang="en-US" sz="1200" dirty="0">
                <a:cs typeface="+mn-lt"/>
              </a:rPr>
              <a:t>소스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</a:t>
            </a:r>
            <a:r>
              <a:rPr lang="en-US" altLang="ko-KR" sz="1200" dirty="0">
                <a:cs typeface="+mn-lt"/>
              </a:rPr>
              <a:t>://www.youtube.com/watch?v=2wzBPSbTGYM</a:t>
            </a:r>
            <a:endParaRPr lang="en-US" altLang="ko-KR" sz="1200" dirty="0" smtClean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3"/>
              </a:rPr>
              <a:t>https://</a:t>
            </a:r>
            <a:r>
              <a:rPr lang="en-US" altLang="ko-KR" sz="1200" dirty="0" smtClean="0">
                <a:cs typeface="+mn-lt"/>
                <a:hlinkClick r:id="rId3"/>
              </a:rPr>
              <a:t>www.youtube.com/watch?v=zb4y40kFhL4</a:t>
            </a:r>
            <a:endParaRPr lang="en-US" altLang="ko-KR" sz="1200" dirty="0" smtClean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4"/>
              </a:rPr>
              <a:t>https://</a:t>
            </a:r>
            <a:r>
              <a:rPr lang="en-US" altLang="ko-KR" sz="1200" dirty="0" smtClean="0">
                <a:cs typeface="+mn-lt"/>
                <a:hlinkClick r:id="rId4"/>
              </a:rPr>
              <a:t>www.youtube.com/watch?v=FJBUkb4aXZk</a:t>
            </a:r>
            <a:endParaRPr lang="en-US" altLang="ko-KR" sz="1200" dirty="0" smtClean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5"/>
              </a:rPr>
              <a:t>https://</a:t>
            </a:r>
            <a:r>
              <a:rPr lang="en-US" altLang="ko-KR" sz="1200" dirty="0" smtClean="0">
                <a:cs typeface="+mn-lt"/>
                <a:hlinkClick r:id="rId5"/>
              </a:rPr>
              <a:t>www.youtube.com/watch?v=I5F_CRi8gbA</a:t>
            </a:r>
            <a:endParaRPr lang="en-US" altLang="ko-KR" sz="1200" dirty="0" smtClean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6"/>
              </a:rPr>
              <a:t>https://</a:t>
            </a:r>
            <a:r>
              <a:rPr lang="en-US" altLang="ko-KR" sz="1200" dirty="0" smtClean="0">
                <a:cs typeface="+mn-lt"/>
                <a:hlinkClick r:id="rId6"/>
              </a:rPr>
              <a:t>www.youtube.com/watch?v=Evp6oQst0v8</a:t>
            </a:r>
            <a:endParaRPr lang="en-US" altLang="ko-KR" sz="1200" dirty="0" smtClean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https://www.youtube.com/watch?v=KYunPJQWZ1o</a:t>
            </a:r>
            <a:endParaRPr lang="en-US" altLang="ko-KR" sz="1200" dirty="0" smtClean="0">
              <a:cs typeface="+mn-lt"/>
            </a:endParaRPr>
          </a:p>
          <a:p>
            <a:endParaRPr lang="en-US" altLang="ko-KR" sz="1200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903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참고문헌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3551" y="1272439"/>
            <a:ext cx="1038788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cs typeface="+mn-lt"/>
              </a:rPr>
              <a:t>공공 데이터</a:t>
            </a:r>
            <a:endParaRPr lang="en-US" altLang="ko-KR" sz="1200" dirty="0" smtClean="0">
              <a:cs typeface="+mn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cs typeface="+mn-lt"/>
              </a:rPr>
              <a:t>[Open API]</a:t>
            </a:r>
            <a:endParaRPr lang="ko-KR" altLang="en-US" sz="1200" dirty="0" smtClean="0">
              <a:cs typeface="+mn-lt"/>
            </a:endParaRPr>
          </a:p>
          <a:p>
            <a:pPr marL="1085850" lvl="2" indent="-171450">
              <a:buSzPct val="61000"/>
              <a:buFont typeface="Wingdings" panose="05000000000000000000" pitchFamily="2" charset="2"/>
              <a:buChar char="u"/>
            </a:pPr>
            <a:r>
              <a:rPr lang="en-US" altLang="ko-KR" sz="1200" dirty="0" smtClean="0">
                <a:cs typeface="+mn-lt"/>
                <a:hlinkClick r:id="rId3"/>
              </a:rPr>
              <a:t>http://openapi.nature.go.kr/openapi/service/rest/FungiService</a:t>
            </a:r>
            <a:endParaRPr lang="en-US" altLang="ko-KR" sz="1200" dirty="0" smtClean="0">
              <a:cs typeface="+mn-lt"/>
            </a:endParaRPr>
          </a:p>
          <a:p>
            <a:pPr marL="1085850" lvl="2" indent="-171450">
              <a:buSzPct val="61000"/>
              <a:buFont typeface="Wingdings" panose="05000000000000000000" pitchFamily="2" charset="2"/>
              <a:buChar char="u"/>
            </a:pPr>
            <a:r>
              <a:rPr lang="en-US" altLang="ko-KR" sz="1200" dirty="0" smtClean="0">
                <a:cs typeface="+mn-lt"/>
                <a:hlinkClick r:id="rId4"/>
              </a:rPr>
              <a:t>http://apis.data.go.kr/1390804/NihhsMushroomImageInfo</a:t>
            </a:r>
            <a:endParaRPr lang="en-US" altLang="ko-KR" sz="1200" dirty="0" smtClean="0">
              <a:cs typeface="+mn-lt"/>
            </a:endParaRPr>
          </a:p>
          <a:p>
            <a:pPr marL="1085850" lvl="2" indent="-171450">
              <a:buSzPct val="61000"/>
              <a:buFont typeface="Wingdings" panose="05000000000000000000" pitchFamily="2" charset="2"/>
              <a:buChar char="u"/>
            </a:pPr>
            <a:r>
              <a:rPr lang="en-US" altLang="ko-KR" sz="1200" dirty="0" smtClean="0">
                <a:cs typeface="+mn-lt"/>
                <a:hlinkClick r:id="rId5"/>
              </a:rPr>
              <a:t>http://apis.data.go.kr/1400119/KffniService1</a:t>
            </a:r>
            <a:endParaRPr lang="en-US" altLang="ko-KR" sz="1200" dirty="0" smtClean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en-US" altLang="ko-KR" sz="1200" dirty="0" smtClean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[</a:t>
            </a:r>
            <a:r>
              <a:rPr lang="ko-KR" altLang="en-US" sz="1200" dirty="0" smtClean="0">
                <a:cs typeface="+mn-lt"/>
              </a:rPr>
              <a:t>머신 러닝</a:t>
            </a:r>
            <a:r>
              <a:rPr lang="en-US" altLang="ko-KR" sz="1200" dirty="0" smtClean="0">
                <a:cs typeface="+mn-lt"/>
              </a:rPr>
              <a:t>]</a:t>
            </a:r>
          </a:p>
          <a:p>
            <a:pPr marL="1085850" lvl="2" indent="-171450">
              <a:buSzPct val="65000"/>
              <a:buFont typeface="Wingdings" panose="05000000000000000000" pitchFamily="2" charset="2"/>
              <a:buChar char="u"/>
            </a:pPr>
            <a:r>
              <a:rPr lang="en-US" altLang="ko-KR" sz="1200" dirty="0" smtClean="0">
                <a:cs typeface="+mn-lt"/>
                <a:hlinkClick r:id="rId6"/>
              </a:rPr>
              <a:t>http://apis.data.go.kr/1390804/NihhsRdaLifeInfo</a:t>
            </a:r>
            <a:endParaRPr lang="en-US" altLang="ko-KR" sz="1200" dirty="0">
              <a:cs typeface="+mn-lt"/>
            </a:endParaRPr>
          </a:p>
          <a:p>
            <a:pPr marL="1085850" lvl="2" indent="-171450">
              <a:buSzPct val="65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7"/>
              </a:rPr>
              <a:t>https://www.kaggle.com/uciml/mushroom-classification</a:t>
            </a:r>
            <a:endParaRPr lang="en-US" altLang="ko-KR" sz="1200" dirty="0">
              <a:cs typeface="+mn-lt"/>
            </a:endParaRPr>
          </a:p>
          <a:p>
            <a:pPr marL="1085850" lvl="2" indent="-171450">
              <a:buSzPct val="65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</a:rPr>
              <a:t>https://</a:t>
            </a:r>
            <a:r>
              <a:rPr lang="en-US" altLang="ko-KR" sz="1200" dirty="0" smtClean="0">
                <a:cs typeface="+mn-lt"/>
              </a:rPr>
              <a:t>www.kaggle.com/maysee/mushrooms-classification-common-genuss-images</a:t>
            </a:r>
          </a:p>
          <a:p>
            <a:endParaRPr lang="en-US" altLang="ko-KR" sz="1200" dirty="0" smtClean="0"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cs typeface="+mn-lt"/>
              </a:rPr>
              <a:t>버섯 정보 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http://nature.go.kr/kfni/SubIndex.do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https://www.naturing.net/o/card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https://www.nihhs.go.kr/mushroom/</a:t>
            </a:r>
          </a:p>
          <a:p>
            <a:r>
              <a:rPr lang="en-US" altLang="ko-KR" sz="1200" dirty="0" smtClean="0">
                <a:cs typeface="+mn-lt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cs typeface="+mn-lt"/>
              </a:rPr>
              <a:t>관련 논문</a:t>
            </a:r>
            <a:endParaRPr lang="en-US" altLang="ko-KR" sz="1200" dirty="0" smtClean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ko-KR" altLang="en-US" sz="1200" dirty="0" err="1" smtClean="0">
                <a:cs typeface="+mn-lt"/>
              </a:rPr>
              <a:t>안병민</a:t>
            </a:r>
            <a:r>
              <a:rPr lang="en-US" altLang="ko-KR" sz="1200" dirty="0" smtClean="0">
                <a:cs typeface="+mn-lt"/>
              </a:rPr>
              <a:t> (2000), </a:t>
            </a:r>
            <a:r>
              <a:rPr lang="ko-KR" altLang="en-US" sz="1200" dirty="0" smtClean="0">
                <a:cs typeface="+mn-lt"/>
              </a:rPr>
              <a:t>대한간학회지 </a:t>
            </a:r>
            <a:r>
              <a:rPr lang="en-US" altLang="ko-KR" sz="1200" dirty="0" smtClean="0">
                <a:cs typeface="+mn-lt"/>
              </a:rPr>
              <a:t>6</a:t>
            </a:r>
            <a:r>
              <a:rPr lang="ko-KR" altLang="en-US" sz="1200" dirty="0" smtClean="0">
                <a:cs typeface="+mn-lt"/>
              </a:rPr>
              <a:t>권 제 </a:t>
            </a:r>
            <a:r>
              <a:rPr lang="en-US" altLang="ko-KR" sz="1200" dirty="0" smtClean="0">
                <a:cs typeface="+mn-lt"/>
              </a:rPr>
              <a:t>3</a:t>
            </a:r>
            <a:r>
              <a:rPr lang="ko-KR" altLang="en-US" sz="1200" dirty="0" smtClean="0">
                <a:cs typeface="+mn-lt"/>
              </a:rPr>
              <a:t>호</a:t>
            </a:r>
            <a:r>
              <a:rPr lang="en-US" altLang="ko-KR" sz="1200" dirty="0" smtClean="0">
                <a:cs typeface="+mn-lt"/>
              </a:rPr>
              <a:t>, 340-350, </a:t>
            </a:r>
            <a:r>
              <a:rPr lang="ko-KR" altLang="en-US" sz="1200" dirty="0" smtClean="0">
                <a:cs typeface="+mn-lt"/>
              </a:rPr>
              <a:t>한국의 </a:t>
            </a:r>
            <a:r>
              <a:rPr lang="en-US" altLang="ko-KR" sz="1200" dirty="0" err="1" smtClean="0">
                <a:cs typeface="+mn-lt"/>
              </a:rPr>
              <a:t>Amatoxins</a:t>
            </a:r>
            <a:r>
              <a:rPr lang="en-US" altLang="ko-KR" sz="1200" dirty="0" smtClean="0">
                <a:cs typeface="+mn-lt"/>
              </a:rPr>
              <a:t> </a:t>
            </a:r>
            <a:r>
              <a:rPr lang="ko-KR" altLang="en-US" sz="1200" dirty="0" smtClean="0">
                <a:cs typeface="+mn-lt"/>
              </a:rPr>
              <a:t>중독증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ko-KR" altLang="en-US" sz="1200" dirty="0" err="1" smtClean="0">
                <a:cs typeface="+mn-lt"/>
              </a:rPr>
              <a:t>유관휘</a:t>
            </a:r>
            <a:r>
              <a:rPr lang="ko-KR" altLang="en-US" sz="1200" dirty="0" smtClean="0">
                <a:cs typeface="+mn-lt"/>
              </a:rPr>
              <a:t> </a:t>
            </a:r>
            <a:r>
              <a:rPr lang="en-US" altLang="ko-KR" sz="1200" dirty="0" smtClean="0">
                <a:cs typeface="+mn-lt"/>
              </a:rPr>
              <a:t>(2013), </a:t>
            </a:r>
            <a:r>
              <a:rPr lang="ko-KR" altLang="en-US" sz="1200" dirty="0" err="1" smtClean="0">
                <a:cs typeface="+mn-lt"/>
              </a:rPr>
              <a:t>상지대학교</a:t>
            </a:r>
            <a:r>
              <a:rPr lang="en-US" altLang="ko-KR" sz="1200" dirty="0" smtClean="0">
                <a:cs typeface="+mn-lt"/>
              </a:rPr>
              <a:t>, </a:t>
            </a:r>
            <a:r>
              <a:rPr lang="ko-KR" altLang="en-US" sz="1200" dirty="0" smtClean="0">
                <a:cs typeface="+mn-lt"/>
              </a:rPr>
              <a:t>독버섯 식중독 예방을 위한 분포도 조사연구</a:t>
            </a:r>
            <a:endParaRPr lang="en-US" altLang="ko-KR" sz="1200" dirty="0" smtClean="0">
              <a:cs typeface="+mn-lt"/>
            </a:endParaRPr>
          </a:p>
          <a:p>
            <a:r>
              <a:rPr lang="en-US" altLang="ko-KR" sz="1200" dirty="0" smtClean="0">
                <a:cs typeface="+mn-lt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cs typeface="+mn-lt"/>
              </a:rPr>
              <a:t>관련 뉴스 </a:t>
            </a:r>
            <a:r>
              <a:rPr lang="en-US" altLang="ko-KR" sz="1200" dirty="0" smtClean="0">
                <a:cs typeface="+mn-lt"/>
              </a:rPr>
              <a:t>/ </a:t>
            </a:r>
            <a:r>
              <a:rPr lang="ko-KR" altLang="en-US" sz="1200" dirty="0" smtClean="0">
                <a:cs typeface="+mn-lt"/>
              </a:rPr>
              <a:t>블로그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https://www.hani.co.kr/arti/society/environment/479272.html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https://news.kbs.co.kr/news/view.do?ncd=5297229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https://www.insight.co.kr/news/358043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https://post.naver.com/viewer/postView.nhn?volumeNo=20112806&amp;memberNo=33556940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cs typeface="+mn-lt"/>
              </a:rPr>
              <a:t>https://news.kbs.co.kr/news/view.do?ncd=5297229	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kumimoji="1" lang="en" altLang="ko-Kore-KR" sz="1200" dirty="0" smtClean="0">
                <a:hlinkClick r:id="rId8"/>
              </a:rPr>
              <a:t>https://www.ytn.co.kr/_ln/0134_202007231538401641</a:t>
            </a:r>
            <a:endParaRPr kumimoji="1" lang="en" altLang="ko-Kore-KR" sz="1200" dirty="0" smtClean="0"/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kumimoji="1" lang="en" altLang="ko-Kore-KR" sz="1200" dirty="0" smtClean="0"/>
              <a:t>https://ytn.co.kr/_ln/0103_201710052247360892</a:t>
            </a:r>
            <a:endParaRPr kumimoji="1" lang="ko-Kore-KR" altLang="en-US" sz="1200" dirty="0" smtClean="0"/>
          </a:p>
          <a:p>
            <a:endParaRPr lang="en-US" altLang="ko-KR" sz="1200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836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046E2-3B9C-014D-BA62-66D0BD21B14C}"/>
              </a:ext>
            </a:extLst>
          </p:cNvPr>
          <p:cNvSpPr txBox="1"/>
          <p:nvPr/>
        </p:nvSpPr>
        <p:spPr>
          <a:xfrm>
            <a:off x="4773562" y="2828836"/>
            <a:ext cx="2644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7200" b="1" dirty="0" smtClean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</a:rPr>
              <a:t>Q &amp; A</a:t>
            </a:r>
            <a:endParaRPr kumimoji="1" lang="ko-Kore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69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>
            <a:extLst>
              <a:ext uri="{FF2B5EF4-FFF2-40B4-BE49-F238E27FC236}">
                <a16:creationId xmlns:a16="http://schemas.microsoft.com/office/drawing/2014/main" id="{A76BD849-F505-2B41-892A-01B71104EB34}"/>
              </a:ext>
            </a:extLst>
          </p:cNvPr>
          <p:cNvSpPr/>
          <p:nvPr/>
        </p:nvSpPr>
        <p:spPr>
          <a:xfrm>
            <a:off x="1" y="-126746"/>
            <a:ext cx="5932232" cy="6857999"/>
          </a:xfrm>
          <a:custGeom>
            <a:avLst/>
            <a:gdLst>
              <a:gd name="connsiteX0" fmla="*/ 0 w 5932232"/>
              <a:gd name="connsiteY0" fmla="*/ 0 h 6857999"/>
              <a:gd name="connsiteX1" fmla="*/ 3497951 w 5932232"/>
              <a:gd name="connsiteY1" fmla="*/ 0 h 6857999"/>
              <a:gd name="connsiteX2" fmla="*/ 5932232 w 5932232"/>
              <a:gd name="connsiteY2" fmla="*/ 4868560 h 6857999"/>
              <a:gd name="connsiteX3" fmla="*/ 4937513 w 5932232"/>
              <a:gd name="connsiteY3" fmla="*/ 6857999 h 6857999"/>
              <a:gd name="connsiteX4" fmla="*/ 0 w 5932232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2232" h="6857999">
                <a:moveTo>
                  <a:pt x="0" y="0"/>
                </a:moveTo>
                <a:lnTo>
                  <a:pt x="3497951" y="0"/>
                </a:lnTo>
                <a:lnTo>
                  <a:pt x="5932232" y="4868560"/>
                </a:lnTo>
                <a:lnTo>
                  <a:pt x="493751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832CD9F5-2A21-7F4F-BF59-972617BC28D3}"/>
              </a:ext>
            </a:extLst>
          </p:cNvPr>
          <p:cNvSpPr/>
          <p:nvPr/>
        </p:nvSpPr>
        <p:spPr>
          <a:xfrm>
            <a:off x="5631255" y="1306153"/>
            <a:ext cx="3989340" cy="3476220"/>
          </a:xfrm>
          <a:prstGeom prst="hexagon">
            <a:avLst/>
          </a:prstGeom>
          <a:noFill/>
          <a:ln w="127000">
            <a:solidFill>
              <a:srgbClr val="C083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26CEF0B0-9470-204A-B1BD-08863AE8B1FB}"/>
              </a:ext>
            </a:extLst>
          </p:cNvPr>
          <p:cNvSpPr/>
          <p:nvPr/>
        </p:nvSpPr>
        <p:spPr>
          <a:xfrm rot="10800000">
            <a:off x="4782654" y="0"/>
            <a:ext cx="2374490" cy="2374490"/>
          </a:xfrm>
          <a:prstGeom prst="triangle">
            <a:avLst/>
          </a:pr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3689DA97-E56A-FB41-A078-1630A442EEA7}"/>
              </a:ext>
            </a:extLst>
          </p:cNvPr>
          <p:cNvSpPr/>
          <p:nvPr/>
        </p:nvSpPr>
        <p:spPr>
          <a:xfrm>
            <a:off x="6388770" y="-1"/>
            <a:ext cx="2374490" cy="1286316"/>
          </a:xfrm>
          <a:custGeom>
            <a:avLst/>
            <a:gdLst>
              <a:gd name="connsiteX0" fmla="*/ 643158 w 2374490"/>
              <a:gd name="connsiteY0" fmla="*/ 0 h 1286316"/>
              <a:gd name="connsiteX1" fmla="*/ 1731332 w 2374490"/>
              <a:gd name="connsiteY1" fmla="*/ 0 h 1286316"/>
              <a:gd name="connsiteX2" fmla="*/ 2374490 w 2374490"/>
              <a:gd name="connsiteY2" fmla="*/ 1286316 h 1286316"/>
              <a:gd name="connsiteX3" fmla="*/ 0 w 2374490"/>
              <a:gd name="connsiteY3" fmla="*/ 1286316 h 128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1286316">
                <a:moveTo>
                  <a:pt x="643158" y="0"/>
                </a:moveTo>
                <a:lnTo>
                  <a:pt x="1731332" y="0"/>
                </a:lnTo>
                <a:lnTo>
                  <a:pt x="2374490" y="1286316"/>
                </a:lnTo>
                <a:lnTo>
                  <a:pt x="0" y="1286316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5632CF89-B52E-E747-8744-9745F4374CA1}"/>
              </a:ext>
            </a:extLst>
          </p:cNvPr>
          <p:cNvSpPr/>
          <p:nvPr/>
        </p:nvSpPr>
        <p:spPr>
          <a:xfrm rot="10800000">
            <a:off x="8061910" y="0"/>
            <a:ext cx="4130090" cy="5513180"/>
          </a:xfrm>
          <a:custGeom>
            <a:avLst/>
            <a:gdLst>
              <a:gd name="connsiteX0" fmla="*/ 4130090 w 4130090"/>
              <a:gd name="connsiteY0" fmla="*/ 5513180 h 5513180"/>
              <a:gd name="connsiteX1" fmla="*/ 0 w 4130090"/>
              <a:gd name="connsiteY1" fmla="*/ 5513180 h 5513180"/>
              <a:gd name="connsiteX2" fmla="*/ 0 w 4130090"/>
              <a:gd name="connsiteY2" fmla="*/ 2747000 h 5513180"/>
              <a:gd name="connsiteX3" fmla="*/ 1373500 w 4130090"/>
              <a:gd name="connsiteY3" fmla="*/ 0 h 551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090" h="5513180">
                <a:moveTo>
                  <a:pt x="4130090" y="5513180"/>
                </a:moveTo>
                <a:lnTo>
                  <a:pt x="0" y="5513180"/>
                </a:lnTo>
                <a:lnTo>
                  <a:pt x="0" y="2747000"/>
                </a:lnTo>
                <a:lnTo>
                  <a:pt x="1373500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F5212423-D142-764E-8B05-E204C7595273}"/>
              </a:ext>
            </a:extLst>
          </p:cNvPr>
          <p:cNvSpPr/>
          <p:nvPr/>
        </p:nvSpPr>
        <p:spPr>
          <a:xfrm>
            <a:off x="7742164" y="-1"/>
            <a:ext cx="4449836" cy="6852725"/>
          </a:xfrm>
          <a:custGeom>
            <a:avLst/>
            <a:gdLst>
              <a:gd name="connsiteX0" fmla="*/ 3426363 w 4449836"/>
              <a:gd name="connsiteY0" fmla="*/ 0 h 6852725"/>
              <a:gd name="connsiteX1" fmla="*/ 3780324 w 4449836"/>
              <a:gd name="connsiteY1" fmla="*/ 0 h 6852725"/>
              <a:gd name="connsiteX2" fmla="*/ 4449836 w 4449836"/>
              <a:gd name="connsiteY2" fmla="*/ 1339025 h 6852725"/>
              <a:gd name="connsiteX3" fmla="*/ 4449836 w 4449836"/>
              <a:gd name="connsiteY3" fmla="*/ 6852725 h 6852725"/>
              <a:gd name="connsiteX4" fmla="*/ 0 w 4449836"/>
              <a:gd name="connsiteY4" fmla="*/ 6852725 h 68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9836" h="6852725">
                <a:moveTo>
                  <a:pt x="3426363" y="0"/>
                </a:moveTo>
                <a:lnTo>
                  <a:pt x="3780324" y="0"/>
                </a:lnTo>
                <a:lnTo>
                  <a:pt x="4449836" y="1339025"/>
                </a:lnTo>
                <a:lnTo>
                  <a:pt x="4449836" y="6852725"/>
                </a:lnTo>
                <a:lnTo>
                  <a:pt x="0" y="6852725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0494EEB1-6DA7-D34C-8A77-B1B1E2CFA23F}"/>
              </a:ext>
            </a:extLst>
          </p:cNvPr>
          <p:cNvSpPr/>
          <p:nvPr/>
        </p:nvSpPr>
        <p:spPr>
          <a:xfrm rot="10800000">
            <a:off x="7157144" y="4740137"/>
            <a:ext cx="2374490" cy="2112587"/>
          </a:xfrm>
          <a:custGeom>
            <a:avLst/>
            <a:gdLst>
              <a:gd name="connsiteX0" fmla="*/ 2374490 w 2374490"/>
              <a:gd name="connsiteY0" fmla="*/ 2112587 h 2112587"/>
              <a:gd name="connsiteX1" fmla="*/ 0 w 2374490"/>
              <a:gd name="connsiteY1" fmla="*/ 2112587 h 2112587"/>
              <a:gd name="connsiteX2" fmla="*/ 1056293 w 2374490"/>
              <a:gd name="connsiteY2" fmla="*/ 0 h 2112587"/>
              <a:gd name="connsiteX3" fmla="*/ 1318197 w 2374490"/>
              <a:gd name="connsiteY3" fmla="*/ 0 h 211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2112587">
                <a:moveTo>
                  <a:pt x="2374490" y="2112587"/>
                </a:moveTo>
                <a:lnTo>
                  <a:pt x="0" y="2112587"/>
                </a:lnTo>
                <a:lnTo>
                  <a:pt x="1056293" y="0"/>
                </a:lnTo>
                <a:lnTo>
                  <a:pt x="1318197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자유형 38">
            <a:extLst>
              <a:ext uri="{FF2B5EF4-FFF2-40B4-BE49-F238E27FC236}">
                <a16:creationId xmlns:a16="http://schemas.microsoft.com/office/drawing/2014/main" id="{166BCBCE-1D9F-144A-9B6B-98463E2442BF}"/>
              </a:ext>
            </a:extLst>
          </p:cNvPr>
          <p:cNvSpPr/>
          <p:nvPr/>
        </p:nvSpPr>
        <p:spPr>
          <a:xfrm>
            <a:off x="5452015" y="5034588"/>
            <a:ext cx="6070624" cy="1818136"/>
          </a:xfrm>
          <a:custGeom>
            <a:avLst/>
            <a:gdLst>
              <a:gd name="connsiteX0" fmla="*/ 909068 w 6070624"/>
              <a:gd name="connsiteY0" fmla="*/ 0 h 1818136"/>
              <a:gd name="connsiteX1" fmla="*/ 5161556 w 6070624"/>
              <a:gd name="connsiteY1" fmla="*/ 0 h 1818136"/>
              <a:gd name="connsiteX2" fmla="*/ 6070624 w 6070624"/>
              <a:gd name="connsiteY2" fmla="*/ 1818136 h 1818136"/>
              <a:gd name="connsiteX3" fmla="*/ 0 w 6070624"/>
              <a:gd name="connsiteY3" fmla="*/ 1818136 h 181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0624" h="1818136">
                <a:moveTo>
                  <a:pt x="909068" y="0"/>
                </a:moveTo>
                <a:lnTo>
                  <a:pt x="5161556" y="0"/>
                </a:lnTo>
                <a:lnTo>
                  <a:pt x="6070624" y="1818136"/>
                </a:lnTo>
                <a:lnTo>
                  <a:pt x="0" y="1818136"/>
                </a:lnTo>
                <a:close/>
              </a:path>
            </a:pathLst>
          </a:cu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육각형[H] 17">
            <a:extLst>
              <a:ext uri="{FF2B5EF4-FFF2-40B4-BE49-F238E27FC236}">
                <a16:creationId xmlns:a16="http://schemas.microsoft.com/office/drawing/2014/main" id="{5ED73CA9-AAA4-594B-9D00-819B3CE6768B}"/>
              </a:ext>
            </a:extLst>
          </p:cNvPr>
          <p:cNvSpPr/>
          <p:nvPr/>
        </p:nvSpPr>
        <p:spPr>
          <a:xfrm>
            <a:off x="9219798" y="291318"/>
            <a:ext cx="3008112" cy="2563298"/>
          </a:xfrm>
          <a:prstGeom prst="hexagon">
            <a:avLst/>
          </a:pr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E6073-29BC-7C47-ADE6-968CBDB2BF07}"/>
              </a:ext>
            </a:extLst>
          </p:cNvPr>
          <p:cNvSpPr txBox="1"/>
          <p:nvPr/>
        </p:nvSpPr>
        <p:spPr>
          <a:xfrm>
            <a:off x="342900" y="2895813"/>
            <a:ext cx="704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감사합니다</a:t>
            </a:r>
            <a:endParaRPr kumimoji="1" lang="ko-Kore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36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자유형 66">
            <a:extLst>
              <a:ext uri="{FF2B5EF4-FFF2-40B4-BE49-F238E27FC236}">
                <a16:creationId xmlns:a16="http://schemas.microsoft.com/office/drawing/2014/main" id="{86E08407-410D-6044-924F-226B9747C565}"/>
              </a:ext>
            </a:extLst>
          </p:cNvPr>
          <p:cNvSpPr/>
          <p:nvPr/>
        </p:nvSpPr>
        <p:spPr>
          <a:xfrm>
            <a:off x="9651648" y="9064"/>
            <a:ext cx="2540352" cy="5038608"/>
          </a:xfrm>
          <a:custGeom>
            <a:avLst/>
            <a:gdLst>
              <a:gd name="connsiteX0" fmla="*/ 0 w 2540352"/>
              <a:gd name="connsiteY0" fmla="*/ 0 h 5038608"/>
              <a:gd name="connsiteX1" fmla="*/ 2540352 w 2540352"/>
              <a:gd name="connsiteY1" fmla="*/ 0 h 5038608"/>
              <a:gd name="connsiteX2" fmla="*/ 2540352 w 2540352"/>
              <a:gd name="connsiteY2" fmla="*/ 5038608 h 5038608"/>
              <a:gd name="connsiteX3" fmla="*/ 2519305 w 2540352"/>
              <a:gd name="connsiteY3" fmla="*/ 5038608 h 503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0352" h="5038608">
                <a:moveTo>
                  <a:pt x="0" y="0"/>
                </a:moveTo>
                <a:lnTo>
                  <a:pt x="2540352" y="0"/>
                </a:lnTo>
                <a:lnTo>
                  <a:pt x="2540352" y="5038608"/>
                </a:lnTo>
                <a:lnTo>
                  <a:pt x="2519305" y="503860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B81219-E75A-DB4F-890E-5DB099638672}"/>
              </a:ext>
            </a:extLst>
          </p:cNvPr>
          <p:cNvSpPr txBox="1"/>
          <p:nvPr/>
        </p:nvSpPr>
        <p:spPr>
          <a:xfrm>
            <a:off x="448468" y="378800"/>
            <a:ext cx="3383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목차</a:t>
            </a:r>
            <a:endParaRPr kumimoji="1" lang="ko-Kore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3" name="자유형 62">
            <a:extLst>
              <a:ext uri="{FF2B5EF4-FFF2-40B4-BE49-F238E27FC236}">
                <a16:creationId xmlns:a16="http://schemas.microsoft.com/office/drawing/2014/main" id="{0238F0C7-D5AD-7B44-9A1D-5C8AF9759F37}"/>
              </a:ext>
            </a:extLst>
          </p:cNvPr>
          <p:cNvSpPr/>
          <p:nvPr/>
        </p:nvSpPr>
        <p:spPr>
          <a:xfrm>
            <a:off x="10361532" y="9064"/>
            <a:ext cx="1830468" cy="3620655"/>
          </a:xfrm>
          <a:custGeom>
            <a:avLst/>
            <a:gdLst>
              <a:gd name="connsiteX0" fmla="*/ 13395 w 1830468"/>
              <a:gd name="connsiteY0" fmla="*/ 0 h 3620655"/>
              <a:gd name="connsiteX1" fmla="*/ 1830468 w 1830468"/>
              <a:gd name="connsiteY1" fmla="*/ 0 h 3620655"/>
              <a:gd name="connsiteX2" fmla="*/ 1830468 w 1830468"/>
              <a:gd name="connsiteY2" fmla="*/ 3620655 h 3620655"/>
              <a:gd name="connsiteX3" fmla="*/ 1796934 w 1830468"/>
              <a:gd name="connsiteY3" fmla="*/ 3620655 h 3620655"/>
              <a:gd name="connsiteX4" fmla="*/ 0 w 1830468"/>
              <a:gd name="connsiteY4" fmla="*/ 26789 h 362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468" h="3620655">
                <a:moveTo>
                  <a:pt x="13395" y="0"/>
                </a:moveTo>
                <a:lnTo>
                  <a:pt x="1830468" y="0"/>
                </a:lnTo>
                <a:lnTo>
                  <a:pt x="1830468" y="3620655"/>
                </a:lnTo>
                <a:lnTo>
                  <a:pt x="1796934" y="3620655"/>
                </a:lnTo>
                <a:lnTo>
                  <a:pt x="0" y="26789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자유형 64">
            <a:extLst>
              <a:ext uri="{FF2B5EF4-FFF2-40B4-BE49-F238E27FC236}">
                <a16:creationId xmlns:a16="http://schemas.microsoft.com/office/drawing/2014/main" id="{6B9281F6-738C-634B-8EBF-F55552465548}"/>
              </a:ext>
            </a:extLst>
          </p:cNvPr>
          <p:cNvSpPr/>
          <p:nvPr/>
        </p:nvSpPr>
        <p:spPr>
          <a:xfrm>
            <a:off x="10270210" y="684985"/>
            <a:ext cx="1921790" cy="4086648"/>
          </a:xfrm>
          <a:custGeom>
            <a:avLst/>
            <a:gdLst>
              <a:gd name="connsiteX0" fmla="*/ 1021663 w 1921790"/>
              <a:gd name="connsiteY0" fmla="*/ 0 h 4086648"/>
              <a:gd name="connsiteX1" fmla="*/ 1921790 w 1921790"/>
              <a:gd name="connsiteY1" fmla="*/ 0 h 4086648"/>
              <a:gd name="connsiteX2" fmla="*/ 1921790 w 1921790"/>
              <a:gd name="connsiteY2" fmla="*/ 4086648 h 4086648"/>
              <a:gd name="connsiteX3" fmla="*/ 1021663 w 1921790"/>
              <a:gd name="connsiteY3" fmla="*/ 4086648 h 4086648"/>
              <a:gd name="connsiteX4" fmla="*/ 0 w 1921790"/>
              <a:gd name="connsiteY4" fmla="*/ 2043324 h 408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790" h="4086648">
                <a:moveTo>
                  <a:pt x="1021663" y="0"/>
                </a:moveTo>
                <a:lnTo>
                  <a:pt x="1921790" y="0"/>
                </a:lnTo>
                <a:lnTo>
                  <a:pt x="1921790" y="4086648"/>
                </a:lnTo>
                <a:lnTo>
                  <a:pt x="1021663" y="4086648"/>
                </a:lnTo>
                <a:lnTo>
                  <a:pt x="0" y="2043324"/>
                </a:lnTo>
                <a:close/>
              </a:path>
            </a:pathLst>
          </a:cu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284CF21-F15E-6E4E-8D04-4BB3DAFCCB52}"/>
              </a:ext>
            </a:extLst>
          </p:cNvPr>
          <p:cNvGrpSpPr/>
          <p:nvPr/>
        </p:nvGrpSpPr>
        <p:grpSpPr>
          <a:xfrm>
            <a:off x="6831110" y="1311161"/>
            <a:ext cx="3098240" cy="523220"/>
            <a:chOff x="6735337" y="1989438"/>
            <a:chExt cx="3323594" cy="61036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70C0BF-A634-5E42-A3DB-6EFDFE6AE8A5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1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690AA10-573B-184F-B5CA-815D1C32AAEA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048B6B1-5BBE-6345-9671-46EF01523548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dirty="0" smtClean="0">
                  <a:solidFill>
                    <a:prstClr val="black"/>
                  </a:solidFill>
                  <a:latin typeface="Calibri" panose="020F0502020204030204"/>
                </a:rPr>
                <a:t>프로젝트 배경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461E16B-4182-D446-87EE-CDBB486FF7B4}"/>
              </a:ext>
            </a:extLst>
          </p:cNvPr>
          <p:cNvGrpSpPr/>
          <p:nvPr/>
        </p:nvGrpSpPr>
        <p:grpSpPr>
          <a:xfrm>
            <a:off x="6831110" y="2037012"/>
            <a:ext cx="3511528" cy="523220"/>
            <a:chOff x="6735337" y="1989438"/>
            <a:chExt cx="3766943" cy="61036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449C65-BD9B-C440-A779-6E0D05F7A684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2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8DBAE41-EB8B-9A46-A242-99C7B684731F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66BAFAC-3BA8-D24F-A626-063EAA5870CD}"/>
                </a:ext>
              </a:extLst>
            </p:cNvPr>
            <p:cNvSpPr txBox="1"/>
            <p:nvPr/>
          </p:nvSpPr>
          <p:spPr>
            <a:xfrm>
              <a:off x="7363116" y="2081770"/>
              <a:ext cx="3139164" cy="466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업무 분담</a:t>
              </a: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 </a:t>
              </a:r>
              <a:r>
                <a:rPr kumimoji="1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흐름도</a:t>
              </a: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</a:t>
              </a:r>
              <a:r>
                <a:rPr kumimoji="1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일정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D0E3FE0-0E58-A047-BB45-E1D50FC726DC}"/>
              </a:ext>
            </a:extLst>
          </p:cNvPr>
          <p:cNvGrpSpPr/>
          <p:nvPr/>
        </p:nvGrpSpPr>
        <p:grpSpPr>
          <a:xfrm>
            <a:off x="6831110" y="2706472"/>
            <a:ext cx="3098240" cy="523220"/>
            <a:chOff x="6735337" y="1989438"/>
            <a:chExt cx="3323594" cy="61036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C61AD6-2132-C240-9BE2-B39DC58C697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3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458B3B9-169A-7345-92B9-AE90A7C1F899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8C1514-DCC9-2547-A1A7-8CE8FA04668A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사용 기술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9BF9F17-E08A-DD42-8B65-91BEA27FACE6}"/>
              </a:ext>
            </a:extLst>
          </p:cNvPr>
          <p:cNvGrpSpPr/>
          <p:nvPr/>
        </p:nvGrpSpPr>
        <p:grpSpPr>
          <a:xfrm>
            <a:off x="6831111" y="3416313"/>
            <a:ext cx="3602850" cy="523220"/>
            <a:chOff x="6735337" y="1989438"/>
            <a:chExt cx="3864907" cy="61036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062CB23-C6B0-6841-9A0D-6FC056D05457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4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EA1A46A-0C4C-D042-9211-BF4DFC13FB2F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E08416-B5F3-7240-94E5-C16697AE4F14}"/>
                </a:ext>
              </a:extLst>
            </p:cNvPr>
            <p:cNvSpPr txBox="1"/>
            <p:nvPr/>
          </p:nvSpPr>
          <p:spPr>
            <a:xfrm>
              <a:off x="7363116" y="2081770"/>
              <a:ext cx="3237128" cy="466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Ope</a:t>
              </a:r>
              <a:r>
                <a:rPr kumimoji="1" lang="en-US" altLang="en-US" sz="2000" dirty="0" smtClean="0">
                  <a:solidFill>
                    <a:prstClr val="black"/>
                  </a:solidFill>
                  <a:latin typeface="Calibri" panose="020F0502020204030204"/>
                </a:rPr>
                <a:t>n </a:t>
              </a:r>
              <a:r>
                <a:rPr kumimoji="1" lang="en-US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API, </a:t>
              </a:r>
              <a:r>
                <a:rPr kumimoji="1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머</a:t>
              </a:r>
              <a:r>
                <a:rPr kumimoji="1" lang="ko-KR" altLang="en-US" sz="2000" dirty="0" err="1" smtClean="0">
                  <a:solidFill>
                    <a:prstClr val="black"/>
                  </a:solidFill>
                  <a:latin typeface="Calibri" panose="020F0502020204030204"/>
                </a:rPr>
                <a:t>신러닝</a:t>
              </a:r>
              <a:r>
                <a:rPr kumimoji="1" lang="ko-KR" altLang="en-US" sz="2000" dirty="0" smtClean="0">
                  <a:solidFill>
                    <a:prstClr val="black"/>
                  </a:solidFill>
                  <a:latin typeface="Calibri" panose="020F0502020204030204"/>
                </a:rPr>
                <a:t> 활용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45256BB-560B-B747-8877-0F53064B1056}"/>
              </a:ext>
            </a:extLst>
          </p:cNvPr>
          <p:cNvGrpSpPr/>
          <p:nvPr/>
        </p:nvGrpSpPr>
        <p:grpSpPr>
          <a:xfrm>
            <a:off x="6831110" y="4126154"/>
            <a:ext cx="3098240" cy="523220"/>
            <a:chOff x="6735337" y="1989438"/>
            <a:chExt cx="3323594" cy="61036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289C2A4-8C94-2F4F-A959-52131004E7A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5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1933596-E083-0F4B-A2FA-61F67FDABADE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1ADA6D0-FA4F-7548-88FB-C29453C7F65F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화면 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자유형 31">
            <a:extLst>
              <a:ext uri="{FF2B5EF4-FFF2-40B4-BE49-F238E27FC236}">
                <a16:creationId xmlns:a16="http://schemas.microsoft.com/office/drawing/2014/main" id="{4B22DEDD-2CAB-2A45-8F16-F36ED5DB6130}"/>
              </a:ext>
            </a:extLst>
          </p:cNvPr>
          <p:cNvSpPr/>
          <p:nvPr/>
        </p:nvSpPr>
        <p:spPr>
          <a:xfrm>
            <a:off x="1" y="1819392"/>
            <a:ext cx="3716295" cy="5038608"/>
          </a:xfrm>
          <a:custGeom>
            <a:avLst/>
            <a:gdLst>
              <a:gd name="connsiteX0" fmla="*/ 0 w 3716295"/>
              <a:gd name="connsiteY0" fmla="*/ 0 h 5038608"/>
              <a:gd name="connsiteX1" fmla="*/ 1196990 w 3716295"/>
              <a:gd name="connsiteY1" fmla="*/ 0 h 5038608"/>
              <a:gd name="connsiteX2" fmla="*/ 3716295 w 3716295"/>
              <a:gd name="connsiteY2" fmla="*/ 5038608 h 5038608"/>
              <a:gd name="connsiteX3" fmla="*/ 0 w 3716295"/>
              <a:gd name="connsiteY3" fmla="*/ 5038608 h 503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95" h="5038608">
                <a:moveTo>
                  <a:pt x="0" y="0"/>
                </a:moveTo>
                <a:lnTo>
                  <a:pt x="1196990" y="0"/>
                </a:lnTo>
                <a:lnTo>
                  <a:pt x="3716295" y="5038608"/>
                </a:lnTo>
                <a:lnTo>
                  <a:pt x="0" y="503860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육각형[H] 58">
            <a:extLst>
              <a:ext uri="{FF2B5EF4-FFF2-40B4-BE49-F238E27FC236}">
                <a16:creationId xmlns:a16="http://schemas.microsoft.com/office/drawing/2014/main" id="{3E08B7AC-CD97-2040-9C58-AA81FB24A24A}"/>
              </a:ext>
            </a:extLst>
          </p:cNvPr>
          <p:cNvSpPr/>
          <p:nvPr/>
        </p:nvSpPr>
        <p:spPr>
          <a:xfrm>
            <a:off x="707923" y="2531989"/>
            <a:ext cx="3123918" cy="2992978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45256BB-560B-B747-8877-0F53064B1056}"/>
              </a:ext>
            </a:extLst>
          </p:cNvPr>
          <p:cNvGrpSpPr/>
          <p:nvPr/>
        </p:nvGrpSpPr>
        <p:grpSpPr>
          <a:xfrm>
            <a:off x="6831110" y="4758147"/>
            <a:ext cx="3098240" cy="523220"/>
            <a:chOff x="6735337" y="1989438"/>
            <a:chExt cx="3323594" cy="61036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89C2A4-8C94-2F4F-A959-52131004E7A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6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1933596-E083-0F4B-A2FA-61F67FDABADE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1ADA6D0-FA4F-7548-88FB-C29453C7F65F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시연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45256BB-560B-B747-8877-0F53064B1056}"/>
              </a:ext>
            </a:extLst>
          </p:cNvPr>
          <p:cNvGrpSpPr/>
          <p:nvPr/>
        </p:nvGrpSpPr>
        <p:grpSpPr>
          <a:xfrm>
            <a:off x="6831111" y="5433767"/>
            <a:ext cx="3098240" cy="523220"/>
            <a:chOff x="6735337" y="1989438"/>
            <a:chExt cx="3323594" cy="61036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289C2A4-8C94-2F4F-A959-52131004E7A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80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7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1933596-E083-0F4B-A2FA-61F67FDABADE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1ADA6D0-FA4F-7548-88FB-C29453C7F65F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회고</a:t>
              </a:r>
              <a:r>
                <a:rPr kumimoji="1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</a:t>
              </a:r>
              <a:r>
                <a:rPr kumimoji="1" lang="en-US" altLang="ko-KR" sz="20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1" lang="ko-KR" altLang="en-US" sz="20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참고문헌</a:t>
              </a:r>
              <a:r>
                <a:rPr kumimoji="1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07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육각형[H] 4">
            <a:extLst>
              <a:ext uri="{FF2B5EF4-FFF2-40B4-BE49-F238E27FC236}">
                <a16:creationId xmlns:a16="http://schemas.microsoft.com/office/drawing/2014/main" id="{8C921E4C-C78A-6E41-8364-41BADC8E4302}"/>
              </a:ext>
            </a:extLst>
          </p:cNvPr>
          <p:cNvSpPr/>
          <p:nvPr/>
        </p:nvSpPr>
        <p:spPr>
          <a:xfrm>
            <a:off x="4714761" y="1431309"/>
            <a:ext cx="3123918" cy="2992978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20E2975-7023-5D42-96D4-AAF57D2F4F0D}"/>
              </a:ext>
            </a:extLst>
          </p:cNvPr>
          <p:cNvGrpSpPr/>
          <p:nvPr/>
        </p:nvGrpSpPr>
        <p:grpSpPr>
          <a:xfrm>
            <a:off x="4954281" y="4931856"/>
            <a:ext cx="2644877" cy="1174335"/>
            <a:chOff x="671454" y="4781683"/>
            <a:chExt cx="2644877" cy="117433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AE4F51-33D8-A545-98F2-666E1179A275}"/>
                </a:ext>
              </a:extLst>
            </p:cNvPr>
            <p:cNvSpPr txBox="1"/>
            <p:nvPr/>
          </p:nvSpPr>
          <p:spPr>
            <a:xfrm>
              <a:off x="1742624" y="4781683"/>
              <a:ext cx="3869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2DBC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endParaRPr kumimoji="1" lang="ko-Kore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2DBC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64046E2-3B9C-014D-BA62-66D0BD21B14C}"/>
                </a:ext>
              </a:extLst>
            </p:cNvPr>
            <p:cNvSpPr txBox="1"/>
            <p:nvPr/>
          </p:nvSpPr>
          <p:spPr>
            <a:xfrm>
              <a:off x="671454" y="5371243"/>
              <a:ext cx="26448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rPr>
                <a:t>페이지 제목</a:t>
              </a:r>
              <a:endParaRPr kumimoji="1" lang="ko-Kore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48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A13E4F-141C-834A-B9A3-D2450769E3A2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3BAF8DEB-EFAA-6543-AC8E-01BDF78F3358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1593B-4553-9341-BA37-F3B21EB055A9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프로젝트 기획 배경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38FB0-6230-8F40-824A-D24A1F84A588}"/>
              </a:ext>
            </a:extLst>
          </p:cNvPr>
          <p:cNvSpPr txBox="1"/>
          <p:nvPr/>
        </p:nvSpPr>
        <p:spPr>
          <a:xfrm>
            <a:off x="164499" y="3393809"/>
            <a:ext cx="410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+mn-ea"/>
              </a:rPr>
              <a:t>-</a:t>
            </a:r>
            <a:r>
              <a:rPr kumimoji="1" lang="ko-KR" altLang="en-US" dirty="0">
                <a:latin typeface="+mn-ea"/>
              </a:rPr>
              <a:t> 야생 버섯 오용으로 인한 사고 방지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164498" y="1457449"/>
            <a:ext cx="6550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+mn-ea"/>
              </a:rPr>
              <a:t>-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dirty="0" smtClean="0">
                <a:latin typeface="+mn-ea"/>
              </a:rPr>
              <a:t>정부기관에서 </a:t>
            </a:r>
            <a:r>
              <a:rPr kumimoji="1" lang="ko-KR" altLang="en-US" dirty="0">
                <a:latin typeface="+mn-ea"/>
              </a:rPr>
              <a:t>제공하는 검증된 버섯 관련 정보 제공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97BFD3-759B-A842-9EBC-5202A6368C50}"/>
              </a:ext>
            </a:extLst>
          </p:cNvPr>
          <p:cNvSpPr txBox="1"/>
          <p:nvPr/>
        </p:nvSpPr>
        <p:spPr>
          <a:xfrm>
            <a:off x="164497" y="2632674"/>
            <a:ext cx="5502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+mn-ea"/>
              </a:rPr>
              <a:t>-</a:t>
            </a:r>
            <a:r>
              <a:rPr kumimoji="1" lang="ko-KR" altLang="en-US" dirty="0">
                <a:latin typeface="+mn-ea"/>
              </a:rPr>
              <a:t> 머신 러닝을 활용한 분류 모델 관련 학습 및 활용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7BFD3-759B-A842-9EBC-5202A6368C50}"/>
              </a:ext>
            </a:extLst>
          </p:cNvPr>
          <p:cNvSpPr txBox="1"/>
          <p:nvPr/>
        </p:nvSpPr>
        <p:spPr>
          <a:xfrm>
            <a:off x="164499" y="5024133"/>
            <a:ext cx="5502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smtClean="0">
                <a:latin typeface="+mn-ea"/>
              </a:rPr>
              <a:t>통합된 정보 제공</a:t>
            </a:r>
            <a:endParaRPr kumimoji="1"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 smtClean="0">
                <a:latin typeface="+mn-ea"/>
              </a:rPr>
              <a:t>퍼져있는 정보 모아서 한번에 제공</a:t>
            </a:r>
            <a:endParaRPr kumimoji="1" lang="en-US" altLang="ko-KR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시각적 이미지 활용해서 </a:t>
            </a:r>
            <a:r>
              <a:rPr kumimoji="1" lang="ko-KR" altLang="en-US" dirty="0" smtClean="0">
                <a:latin typeface="+mn-ea"/>
              </a:rPr>
              <a:t>알기 쉽게 </a:t>
            </a:r>
            <a:r>
              <a:rPr kumimoji="1" lang="ko-KR" altLang="en-US" dirty="0">
                <a:latin typeface="+mn-ea"/>
              </a:rPr>
              <a:t>정보제공</a:t>
            </a:r>
            <a:r>
              <a:rPr kumimoji="1" lang="en-US" altLang="ko-KR" dirty="0" smtClean="0">
                <a:latin typeface="+mn-ea"/>
              </a:rPr>
              <a:t>?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338FB0-6230-8F40-824A-D24A1F84A588}"/>
              </a:ext>
            </a:extLst>
          </p:cNvPr>
          <p:cNvSpPr txBox="1"/>
          <p:nvPr/>
        </p:nvSpPr>
        <p:spPr>
          <a:xfrm>
            <a:off x="164497" y="4484628"/>
            <a:ext cx="410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dirty="0" smtClean="0">
                <a:latin typeface="+mn-ea"/>
              </a:rPr>
              <a:t>- </a:t>
            </a:r>
            <a:r>
              <a:rPr kumimoji="1" lang="ko-KR" altLang="en-US" dirty="0" smtClean="0">
                <a:latin typeface="+mn-ea"/>
              </a:rPr>
              <a:t>버섯에 대한 경각심 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934075" y="1849016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야생버섯에</a:t>
            </a:r>
            <a:r>
              <a:rPr lang="ko-KR" altLang="en-US" dirty="0"/>
              <a:t> 대한 정보 제공을 주요 목표로 하며, 공공데이터에서 제공하는 데이터를 활용해 저희 프로젝트 사용자에게 버섯에 대한 여러 정보를 제공하고</a:t>
            </a:r>
          </a:p>
          <a:p>
            <a:r>
              <a:rPr lang="ko-KR" altLang="en-US" dirty="0"/>
              <a:t>      더 나아가 버섯에 관련된 요리 레시피까지 제공하는 것을 목표로 하고 있습니다.</a:t>
            </a:r>
          </a:p>
          <a:p>
            <a:r>
              <a:rPr lang="ko-KR" altLang="en-US" dirty="0"/>
              <a:t>    - 오픈 </a:t>
            </a:r>
            <a:r>
              <a:rPr lang="ko-KR" altLang="en-US" dirty="0" err="1"/>
              <a:t>API를</a:t>
            </a:r>
            <a:r>
              <a:rPr lang="ko-KR" altLang="en-US" dirty="0"/>
              <a:t> 활용하여 버섯의 특징, 사진, </a:t>
            </a:r>
            <a:r>
              <a:rPr lang="ko-KR" altLang="en-US" dirty="0" err="1"/>
              <a:t>독성여부</a:t>
            </a:r>
            <a:r>
              <a:rPr lang="ko-KR" altLang="en-US" dirty="0"/>
              <a:t> 등을 검색할 수 있도록 하였습니다</a:t>
            </a:r>
          </a:p>
          <a:p>
            <a:r>
              <a:rPr lang="ko-KR" altLang="en-US" dirty="0"/>
              <a:t>    - </a:t>
            </a:r>
            <a:r>
              <a:rPr lang="ko-KR" altLang="en-US" dirty="0" err="1"/>
              <a:t>머신러닝을</a:t>
            </a:r>
            <a:r>
              <a:rPr lang="ko-KR" altLang="en-US" dirty="0"/>
              <a:t> 활용하여 버섯의 특징을 입력하면 독버섯일 확률이 높은지 확인할 수 있게 하였으며 </a:t>
            </a:r>
          </a:p>
          <a:p>
            <a:r>
              <a:rPr lang="ko-KR" altLang="en-US" dirty="0"/>
              <a:t>      버섯 이미지를 입력하면 해당 버섯의 속(생물 분류의 한 단위. 과와 종의 사이에 있다)을 구분할 수 있는 기능을 제공하고 있습니다. </a:t>
            </a:r>
          </a:p>
        </p:txBody>
      </p:sp>
    </p:spTree>
    <p:extLst>
      <p:ext uri="{BB962C8B-B14F-4D97-AF65-F5344CB8AC3E}">
        <p14:creationId xmlns:p14="http://schemas.microsoft.com/office/powerpoint/2010/main" val="335751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A13E4F-141C-834A-B9A3-D2450769E3A2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3BAF8DEB-EFAA-6543-AC8E-01BDF78F3358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1593B-4553-9341-BA37-F3B21EB055A9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사고 현황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248D3E-4CFD-664E-B6B1-BEA2C4297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299376"/>
            <a:ext cx="11188700" cy="5524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C49BD4-493A-A544-86BA-6AF8B43B41F4}"/>
              </a:ext>
            </a:extLst>
          </p:cNvPr>
          <p:cNvSpPr txBox="1"/>
          <p:nvPr/>
        </p:nvSpPr>
        <p:spPr>
          <a:xfrm>
            <a:off x="0" y="6427952"/>
            <a:ext cx="43043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100" dirty="0"/>
              <a:t>출처</a:t>
            </a:r>
            <a:r>
              <a:rPr kumimoji="1" lang="en-US" altLang="ko-KR" sz="1100" dirty="0"/>
              <a:t>:</a:t>
            </a:r>
            <a:r>
              <a:rPr kumimoji="1" lang="ko-KR" altLang="en-US" sz="1100" dirty="0"/>
              <a:t> 농촌진흥청 국립원예특작과학원 버섯</a:t>
            </a:r>
            <a:r>
              <a:rPr kumimoji="1" lang="en-US" altLang="ko-KR" sz="1100" dirty="0"/>
              <a:t> </a:t>
            </a:r>
            <a:r>
              <a:rPr kumimoji="1" lang="ko-KR" altLang="en-US" sz="1100" dirty="0"/>
              <a:t>포털</a:t>
            </a:r>
            <a:r>
              <a:rPr kumimoji="1" lang="en-US" altLang="ko-KR" sz="1100" dirty="0"/>
              <a:t/>
            </a:r>
            <a:br>
              <a:rPr kumimoji="1" lang="en-US" altLang="ko-KR" sz="1100" dirty="0"/>
            </a:br>
            <a:r>
              <a:rPr kumimoji="1" lang="en-US" altLang="ko-KR" sz="1100" dirty="0"/>
              <a:t>-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http://</a:t>
            </a:r>
            <a:r>
              <a:rPr kumimoji="1" lang="en-US" altLang="ko-KR" sz="1100" dirty="0" err="1"/>
              <a:t>www.nihhs.go.kr</a:t>
            </a:r>
            <a:r>
              <a:rPr kumimoji="1" lang="en-US" altLang="ko-KR" sz="1100" dirty="0"/>
              <a:t>/mushroom/</a:t>
            </a:r>
            <a:r>
              <a:rPr kumimoji="1" lang="en-US" altLang="ko-KR" sz="1100" dirty="0" err="1"/>
              <a:t>psnMush</a:t>
            </a:r>
            <a:r>
              <a:rPr kumimoji="1" lang="en-US" altLang="ko-KR" sz="1100" dirty="0"/>
              <a:t>/content0102.do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7745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사고 사례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1D64FF-06E7-E141-B993-44C96702A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88" y="1165109"/>
            <a:ext cx="5515727" cy="558148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539B4D9-209B-134E-9B02-C5C16F040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687" y="1165109"/>
            <a:ext cx="3200401" cy="2392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1DA36E-A062-6041-B2E9-21B7608FE480}"/>
              </a:ext>
            </a:extLst>
          </p:cNvPr>
          <p:cNvSpPr txBox="1"/>
          <p:nvPr/>
        </p:nvSpPr>
        <p:spPr>
          <a:xfrm>
            <a:off x="-1" y="6596390"/>
            <a:ext cx="77281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100" dirty="0"/>
              <a:t>출처</a:t>
            </a:r>
            <a:r>
              <a:rPr kumimoji="1" lang="en-US" altLang="ko-Kore-KR" sz="1100" dirty="0"/>
              <a:t>: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Google </a:t>
            </a:r>
            <a:r>
              <a:rPr kumimoji="1" lang="ko-KR" altLang="en-US" sz="1100" dirty="0"/>
              <a:t>뉴스 검색</a:t>
            </a:r>
            <a:r>
              <a:rPr kumimoji="1" lang="en-US" altLang="ko-KR" sz="1100" dirty="0"/>
              <a:t>,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YTN </a:t>
            </a:r>
            <a:r>
              <a:rPr kumimoji="1" lang="ko-KR" altLang="en-US" sz="1100" dirty="0" smtClean="0"/>
              <a:t>기사</a:t>
            </a:r>
            <a:endParaRPr kumimoji="1" lang="en-US" altLang="ko-KR" sz="1100" dirty="0"/>
          </a:p>
        </p:txBody>
      </p:sp>
      <p:pic>
        <p:nvPicPr>
          <p:cNvPr id="9" name="그림 8" descr="텍스트, 사람, 정장, 표지판이(가) 표시된 사진&#10;&#10;자동 생성된 설명">
            <a:extLst>
              <a:ext uri="{FF2B5EF4-FFF2-40B4-BE49-F238E27FC236}">
                <a16:creationId xmlns:a16="http://schemas.microsoft.com/office/drawing/2014/main" id="{79AC5F7E-3A19-8747-8430-049D98A57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777" y="3557162"/>
            <a:ext cx="4424160" cy="330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업무 분담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1198" y="1288458"/>
            <a:ext cx="74174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김기영 </a:t>
            </a:r>
            <a:r>
              <a:rPr kumimoji="1" lang="en-US" altLang="ko-KR" dirty="0" smtClean="0">
                <a:latin typeface="+mn-ea"/>
              </a:rPr>
              <a:t>: </a:t>
            </a:r>
            <a:r>
              <a:rPr kumimoji="1" lang="ko-KR" altLang="en-US" dirty="0" smtClean="0">
                <a:latin typeface="+mn-ea"/>
              </a:rPr>
              <a:t>머신 러닝 총괄</a:t>
            </a:r>
            <a:r>
              <a:rPr kumimoji="1" lang="en-US" altLang="ko-KR" dirty="0" smtClean="0">
                <a:latin typeface="+mn-ea"/>
              </a:rPr>
              <a:t>, </a:t>
            </a:r>
            <a:r>
              <a:rPr kumimoji="1" lang="ko-KR" altLang="en-US" dirty="0" smtClean="0">
                <a:latin typeface="+mn-ea"/>
              </a:rPr>
              <a:t>기능 통합</a:t>
            </a:r>
            <a:endParaRPr kumimoji="1" lang="en-US" altLang="ko-KR" dirty="0" smtClean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박민재 </a:t>
            </a:r>
            <a:r>
              <a:rPr kumimoji="1" lang="en-US" altLang="ko-KR" dirty="0" smtClean="0">
                <a:latin typeface="+mn-ea"/>
              </a:rPr>
              <a:t>: </a:t>
            </a:r>
            <a:r>
              <a:rPr kumimoji="1" lang="ko-KR" altLang="en-US" dirty="0" smtClean="0">
                <a:latin typeface="+mn-ea"/>
              </a:rPr>
              <a:t>머신 러닝 </a:t>
            </a:r>
            <a:r>
              <a:rPr kumimoji="1" lang="en-US" altLang="ko-KR" dirty="0" smtClean="0">
                <a:latin typeface="+mn-ea"/>
              </a:rPr>
              <a:t>– </a:t>
            </a:r>
            <a:r>
              <a:rPr kumimoji="1" lang="ko-KR" altLang="en-US" dirty="0" smtClean="0">
                <a:latin typeface="+mn-ea"/>
              </a:rPr>
              <a:t>이미지 분류 기능 구축</a:t>
            </a:r>
            <a:r>
              <a:rPr kumimoji="1" lang="en-US" altLang="ko-KR" dirty="0" smtClean="0">
                <a:latin typeface="+mn-ea"/>
              </a:rPr>
              <a:t>(CNN)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문수인 </a:t>
            </a:r>
            <a:r>
              <a:rPr kumimoji="1" lang="en-US" altLang="ko-KR" dirty="0" smtClean="0">
                <a:latin typeface="+mn-ea"/>
              </a:rPr>
              <a:t>: </a:t>
            </a:r>
            <a:r>
              <a:rPr kumimoji="1" lang="ko-KR" altLang="en-US" dirty="0" smtClean="0">
                <a:latin typeface="+mn-ea"/>
              </a:rPr>
              <a:t>머신 러닝 </a:t>
            </a:r>
            <a:r>
              <a:rPr kumimoji="1" lang="en-US" altLang="ko-KR" dirty="0" smtClean="0">
                <a:latin typeface="+mn-ea"/>
              </a:rPr>
              <a:t>– </a:t>
            </a:r>
            <a:r>
              <a:rPr kumimoji="1" lang="ko-KR" altLang="en-US" dirty="0" smtClean="0">
                <a:latin typeface="+mn-ea"/>
              </a:rPr>
              <a:t>특징 분류 기능 구축</a:t>
            </a:r>
            <a:r>
              <a:rPr kumimoji="1" lang="en-US" altLang="ko-KR" dirty="0" smtClean="0">
                <a:latin typeface="+mn-ea"/>
              </a:rPr>
              <a:t>(</a:t>
            </a:r>
            <a:r>
              <a:rPr kumimoji="1" lang="ko-KR" altLang="en-US" dirty="0" smtClean="0">
                <a:latin typeface="+mn-ea"/>
              </a:rPr>
              <a:t>딥 러닝</a:t>
            </a:r>
            <a:r>
              <a:rPr kumimoji="1" lang="en-US" altLang="ko-KR" dirty="0" smtClean="0">
                <a:latin typeface="+mn-ea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김재현 </a:t>
            </a:r>
            <a:r>
              <a:rPr kumimoji="1" lang="en-US" altLang="ko-KR" dirty="0" smtClean="0">
                <a:latin typeface="+mn-ea"/>
              </a:rPr>
              <a:t>: </a:t>
            </a:r>
            <a:r>
              <a:rPr kumimoji="1" lang="ko-KR" altLang="en-US" dirty="0" smtClean="0">
                <a:latin typeface="+mn-ea"/>
              </a:rPr>
              <a:t>디자인 총괄</a:t>
            </a:r>
            <a:r>
              <a:rPr kumimoji="1" lang="en-US" altLang="ko-KR" dirty="0" smtClean="0">
                <a:latin typeface="+mn-ea"/>
              </a:rPr>
              <a:t>, </a:t>
            </a:r>
            <a:r>
              <a:rPr kumimoji="1" lang="ko-KR" altLang="en-US" dirty="0" smtClean="0">
                <a:latin typeface="+mn-ea"/>
              </a:rPr>
              <a:t>공공 </a:t>
            </a:r>
            <a:r>
              <a:rPr kumimoji="1" lang="en-US" altLang="ko-KR" dirty="0" smtClean="0">
                <a:latin typeface="+mn-ea"/>
              </a:rPr>
              <a:t>API – </a:t>
            </a:r>
            <a:r>
              <a:rPr kumimoji="1" lang="ko-KR" altLang="en-US" dirty="0" smtClean="0">
                <a:latin typeface="+mn-ea"/>
              </a:rPr>
              <a:t>요리 레시피 기능</a:t>
            </a:r>
            <a:endParaRPr kumimoji="1" lang="en-US" altLang="ko-KR" dirty="0" smtClean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장현우 </a:t>
            </a:r>
            <a:r>
              <a:rPr kumimoji="1" lang="en-US" altLang="ko-KR" dirty="0" smtClean="0">
                <a:latin typeface="+mn-ea"/>
              </a:rPr>
              <a:t>: </a:t>
            </a:r>
            <a:r>
              <a:rPr kumimoji="1" lang="ko-KR" altLang="en-US" dirty="0" smtClean="0">
                <a:latin typeface="+mn-ea"/>
              </a:rPr>
              <a:t>공공 </a:t>
            </a:r>
            <a:r>
              <a:rPr kumimoji="1" lang="en-US" altLang="ko-KR" dirty="0" smtClean="0">
                <a:latin typeface="+mn-ea"/>
              </a:rPr>
              <a:t>API – </a:t>
            </a:r>
            <a:r>
              <a:rPr kumimoji="1" lang="ko-KR" altLang="en-US" dirty="0" smtClean="0">
                <a:latin typeface="+mn-ea"/>
              </a:rPr>
              <a:t>분류군 검색 기능 </a:t>
            </a:r>
            <a:endParaRPr kumimoji="1" lang="en-US" altLang="ko-KR" dirty="0" smtClean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</a:rPr>
              <a:t>김지원 </a:t>
            </a:r>
            <a:r>
              <a:rPr kumimoji="1" lang="en-US" altLang="ko-KR" dirty="0" smtClean="0">
                <a:latin typeface="+mn-ea"/>
              </a:rPr>
              <a:t>: </a:t>
            </a:r>
            <a:r>
              <a:rPr kumimoji="1" lang="ko-KR" altLang="en-US" dirty="0" smtClean="0">
                <a:latin typeface="+mn-ea"/>
              </a:rPr>
              <a:t>공공 </a:t>
            </a:r>
            <a:r>
              <a:rPr kumimoji="1" lang="en-US" altLang="ko-KR" dirty="0" smtClean="0">
                <a:latin typeface="+mn-ea"/>
              </a:rPr>
              <a:t>API – </a:t>
            </a:r>
            <a:r>
              <a:rPr kumimoji="1" lang="ko-KR" altLang="en-US" dirty="0" smtClean="0">
                <a:latin typeface="+mn-ea"/>
              </a:rPr>
              <a:t>이미지 검색 기능</a:t>
            </a:r>
            <a:endParaRPr kumimoji="1" lang="ko-Kore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132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흐름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8" y="1272439"/>
            <a:ext cx="114776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8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흐름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8" y="1272439"/>
            <a:ext cx="11559107" cy="549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7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shroom_template_v2" id="{449D9931-BA58-3944-A98C-1EA95C0EBBDC}" vid="{040357D7-B08B-964E-9A91-850CCBC372C7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443</Words>
  <Application>Microsoft Office PowerPoint</Application>
  <PresentationFormat>와이드스크린</PresentationFormat>
  <Paragraphs>133</Paragraphs>
  <Slides>17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맑은 고딕</vt:lpstr>
      <vt:lpstr>Arial</vt:lpstr>
      <vt:lpstr>Calibri</vt:lpstr>
      <vt:lpstr>Calibri Light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 MJ</dc:creator>
  <cp:lastModifiedBy>kky</cp:lastModifiedBy>
  <cp:revision>46</cp:revision>
  <dcterms:created xsi:type="dcterms:W3CDTF">2021-11-01T00:54:43Z</dcterms:created>
  <dcterms:modified xsi:type="dcterms:W3CDTF">2021-11-01T08:35:36Z</dcterms:modified>
</cp:coreProperties>
</file>